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1" r:id="rId3"/>
    <p:sldId id="277" r:id="rId4"/>
    <p:sldId id="257" r:id="rId5"/>
    <p:sldId id="278" r:id="rId6"/>
    <p:sldId id="258" r:id="rId7"/>
    <p:sldId id="259" r:id="rId8"/>
    <p:sldId id="264" r:id="rId9"/>
    <p:sldId id="276" r:id="rId10"/>
    <p:sldId id="269" r:id="rId11"/>
    <p:sldId id="270" r:id="rId12"/>
    <p:sldId id="279" r:id="rId13"/>
    <p:sldId id="280" r:id="rId14"/>
    <p:sldId id="281" r:id="rId15"/>
    <p:sldId id="282"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32" autoAdjust="0"/>
  </p:normalViewPr>
  <p:slideViewPr>
    <p:cSldViewPr snapToGrid="0">
      <p:cViewPr varScale="1">
        <p:scale>
          <a:sx n="97" d="100"/>
          <a:sy n="97" d="100"/>
        </p:scale>
        <p:origin x="11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D9158-D386-4FD4-A25D-4A3A097240A2}" type="datetimeFigureOut">
              <a:rPr lang="zh-CN" altLang="en-US" smtClean="0"/>
              <a:t>2017/8/22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23D42-0433-4F6A-96A8-3E3F54038773}" type="slidenum">
              <a:rPr lang="zh-CN" altLang="en-US" smtClean="0"/>
              <a:t>‹#›</a:t>
            </a:fld>
            <a:endParaRPr lang="zh-CN" altLang="en-US"/>
          </a:p>
        </p:txBody>
      </p:sp>
    </p:spTree>
    <p:extLst>
      <p:ext uri="{BB962C8B-B14F-4D97-AF65-F5344CB8AC3E}">
        <p14:creationId xmlns:p14="http://schemas.microsoft.com/office/powerpoint/2010/main" val="3831069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考虑视觉感知知识的</a:t>
            </a:r>
            <a:r>
              <a:rPr lang="en-US" altLang="zh-CN" dirty="0"/>
              <a:t>3D</a:t>
            </a:r>
            <a:r>
              <a:rPr lang="zh-CN" altLang="en-US" dirty="0"/>
              <a:t>显著性检测</a:t>
            </a:r>
          </a:p>
        </p:txBody>
      </p:sp>
      <p:sp>
        <p:nvSpPr>
          <p:cNvPr id="4" name="灯片编号占位符 3"/>
          <p:cNvSpPr>
            <a:spLocks noGrp="1"/>
          </p:cNvSpPr>
          <p:nvPr>
            <p:ph type="sldNum" sz="quarter" idx="10"/>
          </p:nvPr>
        </p:nvSpPr>
        <p:spPr/>
        <p:txBody>
          <a:bodyPr/>
          <a:lstStyle/>
          <a:p>
            <a:fld id="{CDF23D42-0433-4F6A-96A8-3E3F54038773}" type="slidenum">
              <a:rPr lang="zh-CN" altLang="en-US" smtClean="0"/>
              <a:t>1</a:t>
            </a:fld>
            <a:endParaRPr lang="zh-CN" altLang="en-US"/>
          </a:p>
        </p:txBody>
      </p:sp>
    </p:spTree>
    <p:extLst>
      <p:ext uri="{BB962C8B-B14F-4D97-AF65-F5344CB8AC3E}">
        <p14:creationId xmlns:p14="http://schemas.microsoft.com/office/powerpoint/2010/main" val="194247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使用显著性图对方差加权，可以增益图像显著部分的变形，减弱非显著性部分变形对结果的影响，使最终计算的质量评价分数更符合感知特性</a:t>
            </a:r>
          </a:p>
        </p:txBody>
      </p:sp>
      <p:sp>
        <p:nvSpPr>
          <p:cNvPr id="4" name="灯片编号占位符 3"/>
          <p:cNvSpPr>
            <a:spLocks noGrp="1"/>
          </p:cNvSpPr>
          <p:nvPr>
            <p:ph type="sldNum" sz="quarter" idx="10"/>
          </p:nvPr>
        </p:nvSpPr>
        <p:spPr/>
        <p:txBody>
          <a:bodyPr/>
          <a:lstStyle/>
          <a:p>
            <a:fld id="{CDF23D42-0433-4F6A-96A8-3E3F54038773}" type="slidenum">
              <a:rPr lang="zh-CN" altLang="en-US" smtClean="0"/>
              <a:t>13</a:t>
            </a:fld>
            <a:endParaRPr lang="zh-CN" altLang="en-US"/>
          </a:p>
        </p:txBody>
      </p:sp>
    </p:spTree>
    <p:extLst>
      <p:ext uri="{BB962C8B-B14F-4D97-AF65-F5344CB8AC3E}">
        <p14:creationId xmlns:p14="http://schemas.microsoft.com/office/powerpoint/2010/main" val="2382376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DF23D42-0433-4F6A-96A8-3E3F54038773}" type="slidenum">
              <a:rPr lang="zh-CN" altLang="en-US" smtClean="0"/>
              <a:t>2</a:t>
            </a:fld>
            <a:endParaRPr lang="zh-CN" altLang="en-US"/>
          </a:p>
        </p:txBody>
      </p:sp>
    </p:spTree>
    <p:extLst>
      <p:ext uri="{BB962C8B-B14F-4D97-AF65-F5344CB8AC3E}">
        <p14:creationId xmlns:p14="http://schemas.microsoft.com/office/powerpoint/2010/main" val="114331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这是文章的流程图。我们能根据左右图像生成它的深度图，对颜色和深度图分别求全局对比图，和扩散显著性图；此外对深度图从</a:t>
            </a:r>
            <a:r>
              <a:rPr lang="en-US" altLang="zh-CN" dirty="0"/>
              <a:t>neural</a:t>
            </a:r>
            <a:r>
              <a:rPr lang="zh-CN" altLang="en-US" dirty="0"/>
              <a:t>和统计的角度来计算它的深度选择性特征图。最后将五张特征图加权融合。</a:t>
            </a:r>
            <a:endParaRPr lang="en-US" altLang="zh-CN" dirty="0"/>
          </a:p>
          <a:p>
            <a:r>
              <a:rPr lang="zh-CN" altLang="en-US" dirty="0"/>
              <a:t>主要的改进在这</a:t>
            </a:r>
            <a:r>
              <a:rPr lang="en-US" altLang="zh-CN" dirty="0"/>
              <a:t>3</a:t>
            </a:r>
            <a:r>
              <a:rPr lang="zh-CN" altLang="en-US" dirty="0"/>
              <a:t>个部分</a:t>
            </a:r>
            <a:endParaRPr lang="en-US" altLang="zh-CN" dirty="0"/>
          </a:p>
        </p:txBody>
      </p:sp>
      <p:sp>
        <p:nvSpPr>
          <p:cNvPr id="4" name="灯片编号占位符 3"/>
          <p:cNvSpPr>
            <a:spLocks noGrp="1"/>
          </p:cNvSpPr>
          <p:nvPr>
            <p:ph type="sldNum" sz="quarter" idx="10"/>
          </p:nvPr>
        </p:nvSpPr>
        <p:spPr/>
        <p:txBody>
          <a:bodyPr/>
          <a:lstStyle/>
          <a:p>
            <a:fld id="{CDF23D42-0433-4F6A-96A8-3E3F54038773}" type="slidenum">
              <a:rPr lang="zh-CN" altLang="en-US" smtClean="0"/>
              <a:t>4</a:t>
            </a:fld>
            <a:endParaRPr lang="zh-CN" altLang="en-US"/>
          </a:p>
        </p:txBody>
      </p:sp>
    </p:spTree>
    <p:extLst>
      <p:ext uri="{BB962C8B-B14F-4D97-AF65-F5344CB8AC3E}">
        <p14:creationId xmlns:p14="http://schemas.microsoft.com/office/powerpoint/2010/main" val="136592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迪按揭列斯</a:t>
            </a:r>
            <a:r>
              <a:rPr lang="en-US" altLang="zh-CN" dirty="0"/>
              <a:t>98</a:t>
            </a:r>
            <a:r>
              <a:rPr lang="zh-CN" altLang="en-US" dirty="0"/>
              <a:t>年的实验显示，电极对猴子</a:t>
            </a:r>
            <a:r>
              <a:rPr lang="en-US" altLang="zh-CN" dirty="0"/>
              <a:t>MT</a:t>
            </a:r>
            <a:r>
              <a:rPr lang="zh-CN" altLang="en-US" dirty="0"/>
              <a:t>细胞的刺激能够干涉它对深度信息的判断，使它感受的到的深度偏向被刺激的</a:t>
            </a:r>
            <a:r>
              <a:rPr lang="en-US" altLang="zh-CN" dirty="0"/>
              <a:t>MT</a:t>
            </a:r>
            <a:r>
              <a:rPr lang="zh-CN" altLang="en-US" dirty="0"/>
              <a:t>细胞的偏好深度</a:t>
            </a:r>
          </a:p>
        </p:txBody>
      </p:sp>
      <p:sp>
        <p:nvSpPr>
          <p:cNvPr id="4" name="灯片编号占位符 3"/>
          <p:cNvSpPr>
            <a:spLocks noGrp="1"/>
          </p:cNvSpPr>
          <p:nvPr>
            <p:ph type="sldNum" sz="quarter" idx="10"/>
          </p:nvPr>
        </p:nvSpPr>
        <p:spPr/>
        <p:txBody>
          <a:bodyPr/>
          <a:lstStyle/>
          <a:p>
            <a:fld id="{CDF23D42-0433-4F6A-96A8-3E3F54038773}" type="slidenum">
              <a:rPr lang="zh-CN" altLang="en-US" smtClean="0"/>
              <a:t>5</a:t>
            </a:fld>
            <a:endParaRPr lang="zh-CN" altLang="en-US"/>
          </a:p>
        </p:txBody>
      </p:sp>
    </p:spTree>
    <p:extLst>
      <p:ext uri="{BB962C8B-B14F-4D97-AF65-F5344CB8AC3E}">
        <p14:creationId xmlns:p14="http://schemas.microsoft.com/office/powerpoint/2010/main" val="3251283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图中是</a:t>
            </a:r>
            <a:r>
              <a:rPr lang="en-US" altLang="zh-CN" dirty="0"/>
              <a:t>13</a:t>
            </a:r>
            <a:r>
              <a:rPr lang="zh-CN" altLang="en-US" dirty="0"/>
              <a:t>个视差选择特征曲线，最后一幅图</a:t>
            </a:r>
            <a:r>
              <a:rPr lang="en-US" altLang="zh-CN" dirty="0"/>
              <a:t>max-pooling</a:t>
            </a:r>
            <a:r>
              <a:rPr lang="zh-CN" altLang="en-US" dirty="0"/>
              <a:t>的结果</a:t>
            </a:r>
          </a:p>
        </p:txBody>
      </p:sp>
      <p:sp>
        <p:nvSpPr>
          <p:cNvPr id="4" name="灯片编号占位符 3"/>
          <p:cNvSpPr>
            <a:spLocks noGrp="1"/>
          </p:cNvSpPr>
          <p:nvPr>
            <p:ph type="sldNum" sz="quarter" idx="10"/>
          </p:nvPr>
        </p:nvSpPr>
        <p:spPr/>
        <p:txBody>
          <a:bodyPr/>
          <a:lstStyle/>
          <a:p>
            <a:fld id="{CDF23D42-0433-4F6A-96A8-3E3F54038773}" type="slidenum">
              <a:rPr lang="zh-CN" altLang="en-US" smtClean="0"/>
              <a:t>6</a:t>
            </a:fld>
            <a:endParaRPr lang="zh-CN" altLang="en-US"/>
          </a:p>
        </p:txBody>
      </p:sp>
    </p:spTree>
    <p:extLst>
      <p:ext uri="{BB962C8B-B14F-4D97-AF65-F5344CB8AC3E}">
        <p14:creationId xmlns:p14="http://schemas.microsoft.com/office/powerpoint/2010/main" val="193989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另外，我对</a:t>
            </a:r>
            <a:r>
              <a:rPr lang="en-US" altLang="zh-CN" dirty="0"/>
              <a:t>NUS</a:t>
            </a:r>
            <a:r>
              <a:rPr lang="zh-CN" altLang="en-US" dirty="0"/>
              <a:t>数据集进行分析，从统计的角度也得到一个视差选择显著性图。</a:t>
            </a:r>
            <a:endParaRPr lang="en-US" altLang="zh-CN" dirty="0"/>
          </a:p>
          <a:p>
            <a:r>
              <a:rPr lang="zh-CN" altLang="en-US" dirty="0"/>
              <a:t>我统计了图</a:t>
            </a:r>
            <a:r>
              <a:rPr lang="en-US" altLang="zh-CN" dirty="0"/>
              <a:t>a</a:t>
            </a:r>
            <a:r>
              <a:rPr lang="zh-CN" altLang="en-US" dirty="0"/>
              <a:t>中</a:t>
            </a:r>
            <a:r>
              <a:rPr lang="en-US" altLang="zh-CN" dirty="0"/>
              <a:t>P</a:t>
            </a:r>
            <a:r>
              <a:rPr lang="zh-CN" altLang="en-US" dirty="0"/>
              <a:t>（</a:t>
            </a:r>
            <a:r>
              <a:rPr lang="en-US" altLang="zh-CN" dirty="0"/>
              <a:t>SD</a:t>
            </a:r>
            <a:r>
              <a:rPr lang="zh-CN" altLang="en-US" dirty="0"/>
              <a:t>），图</a:t>
            </a:r>
            <a:r>
              <a:rPr lang="en-US" altLang="zh-CN" dirty="0"/>
              <a:t>b</a:t>
            </a:r>
            <a:r>
              <a:rPr lang="zh-CN" altLang="en-US" dirty="0"/>
              <a:t>中的</a:t>
            </a:r>
            <a:r>
              <a:rPr lang="en-US" altLang="zh-CN" dirty="0"/>
              <a:t>P</a:t>
            </a:r>
            <a:r>
              <a:rPr lang="zh-CN" altLang="en-US" dirty="0"/>
              <a:t>（</a:t>
            </a:r>
            <a:r>
              <a:rPr lang="en-US" altLang="zh-CN" dirty="0"/>
              <a:t>D</a:t>
            </a:r>
            <a:r>
              <a:rPr lang="zh-CN" altLang="en-US" dirty="0"/>
              <a:t>），计算得到当</a:t>
            </a:r>
          </a:p>
        </p:txBody>
      </p:sp>
      <p:sp>
        <p:nvSpPr>
          <p:cNvPr id="4" name="灯片编号占位符 3"/>
          <p:cNvSpPr>
            <a:spLocks noGrp="1"/>
          </p:cNvSpPr>
          <p:nvPr>
            <p:ph type="sldNum" sz="quarter" idx="10"/>
          </p:nvPr>
        </p:nvSpPr>
        <p:spPr/>
        <p:txBody>
          <a:bodyPr/>
          <a:lstStyle/>
          <a:p>
            <a:fld id="{CDF23D42-0433-4F6A-96A8-3E3F54038773}" type="slidenum">
              <a:rPr lang="zh-CN" altLang="en-US" smtClean="0"/>
              <a:t>7</a:t>
            </a:fld>
            <a:endParaRPr lang="zh-CN" altLang="en-US"/>
          </a:p>
        </p:txBody>
      </p:sp>
    </p:spTree>
    <p:extLst>
      <p:ext uri="{BB962C8B-B14F-4D97-AF65-F5344CB8AC3E}">
        <p14:creationId xmlns:p14="http://schemas.microsoft.com/office/powerpoint/2010/main" val="3356606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文章第三个改进是用流形排序生成深度和</a:t>
            </a:r>
            <a:r>
              <a:rPr lang="en-US" altLang="zh-CN" dirty="0"/>
              <a:t>Lab</a:t>
            </a:r>
            <a:r>
              <a:rPr lang="zh-CN" altLang="en-US" dirty="0"/>
              <a:t>图像的扩散图。流形排序的思想是。。。。</a:t>
            </a:r>
          </a:p>
          <a:p>
            <a:endParaRPr lang="zh-CN" altLang="en-US" dirty="0"/>
          </a:p>
        </p:txBody>
      </p:sp>
      <p:sp>
        <p:nvSpPr>
          <p:cNvPr id="4" name="灯片编号占位符 3"/>
          <p:cNvSpPr>
            <a:spLocks noGrp="1"/>
          </p:cNvSpPr>
          <p:nvPr>
            <p:ph type="sldNum" sz="quarter" idx="10"/>
          </p:nvPr>
        </p:nvSpPr>
        <p:spPr/>
        <p:txBody>
          <a:bodyPr/>
          <a:lstStyle/>
          <a:p>
            <a:fld id="{CDF23D42-0433-4F6A-96A8-3E3F54038773}" type="slidenum">
              <a:rPr lang="zh-CN" altLang="en-US" smtClean="0"/>
              <a:t>8</a:t>
            </a:fld>
            <a:endParaRPr lang="zh-CN" altLang="en-US"/>
          </a:p>
        </p:txBody>
      </p:sp>
    </p:spTree>
    <p:extLst>
      <p:ext uri="{BB962C8B-B14F-4D97-AF65-F5344CB8AC3E}">
        <p14:creationId xmlns:p14="http://schemas.microsoft.com/office/powerpoint/2010/main" val="162579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文章中应用流形学习的具体做法是先。。</a:t>
            </a:r>
            <a:endParaRPr lang="en-US" altLang="zh-CN" dirty="0"/>
          </a:p>
          <a:p>
            <a:r>
              <a:rPr lang="zh-CN" altLang="en-US" dirty="0"/>
              <a:t>全局优化是一种性能非常好的</a:t>
            </a:r>
            <a:r>
              <a:rPr lang="en-US" altLang="zh-CN" dirty="0"/>
              <a:t>2D</a:t>
            </a:r>
            <a:r>
              <a:rPr lang="zh-CN" altLang="en-US" dirty="0"/>
              <a:t>显著性检测方法，不直接使用全局优化是因为它只是计算了超像素的全局对比信息，生成的图像在显著性物体周围会产生一些光晕，流形排序通过加入局部对比信息可以优化结果。</a:t>
            </a:r>
            <a:endParaRPr lang="en-US" altLang="zh-CN" dirty="0"/>
          </a:p>
          <a:p>
            <a:r>
              <a:rPr lang="zh-CN" altLang="en-US" dirty="0"/>
              <a:t>最早使用流行排序的</a:t>
            </a:r>
            <a:r>
              <a:rPr lang="en-US" altLang="zh-CN" dirty="0"/>
              <a:t>GBMR</a:t>
            </a:r>
            <a:r>
              <a:rPr lang="zh-CN" altLang="en-US" dirty="0"/>
              <a:t>方法，他根据经验选择图像边界标注为</a:t>
            </a:r>
            <a:r>
              <a:rPr lang="en-US" altLang="zh-CN" dirty="0"/>
              <a:t>0</a:t>
            </a:r>
            <a:r>
              <a:rPr lang="zh-CN" altLang="en-US" dirty="0"/>
              <a:t>，这种方法总体来说可以提高跑分，但是对一些常见的场景，例如半身人像，显著性物体在边界，处理效果差一些。</a:t>
            </a:r>
          </a:p>
        </p:txBody>
      </p:sp>
      <p:sp>
        <p:nvSpPr>
          <p:cNvPr id="4" name="灯片编号占位符 3"/>
          <p:cNvSpPr>
            <a:spLocks noGrp="1"/>
          </p:cNvSpPr>
          <p:nvPr>
            <p:ph type="sldNum" sz="quarter" idx="10"/>
          </p:nvPr>
        </p:nvSpPr>
        <p:spPr/>
        <p:txBody>
          <a:bodyPr/>
          <a:lstStyle/>
          <a:p>
            <a:fld id="{CDF23D42-0433-4F6A-96A8-3E3F54038773}" type="slidenum">
              <a:rPr lang="zh-CN" altLang="en-US" smtClean="0"/>
              <a:t>9</a:t>
            </a:fld>
            <a:endParaRPr lang="zh-CN" altLang="en-US"/>
          </a:p>
        </p:txBody>
      </p:sp>
    </p:spTree>
    <p:extLst>
      <p:ext uri="{BB962C8B-B14F-4D97-AF65-F5344CB8AC3E}">
        <p14:creationId xmlns:p14="http://schemas.microsoft.com/office/powerpoint/2010/main" val="258656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F23D42-0433-4F6A-96A8-3E3F54038773}" type="slidenum">
              <a:rPr lang="zh-CN" altLang="en-US" smtClean="0"/>
              <a:t>10</a:t>
            </a:fld>
            <a:endParaRPr lang="zh-CN" altLang="en-US"/>
          </a:p>
        </p:txBody>
      </p:sp>
    </p:spTree>
    <p:extLst>
      <p:ext uri="{BB962C8B-B14F-4D97-AF65-F5344CB8AC3E}">
        <p14:creationId xmlns:p14="http://schemas.microsoft.com/office/powerpoint/2010/main" val="252639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183589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3698065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269867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408130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3292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152121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92317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8986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743247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373556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3CE745D-E59F-45DB-B2D4-9768694D5A7B}" type="datetimeFigureOut">
              <a:rPr lang="zh-CN" altLang="en-US" smtClean="0"/>
              <a:t>2017/8/22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369397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CE745D-E59F-45DB-B2D4-9768694D5A7B}" type="datetimeFigureOut">
              <a:rPr lang="zh-CN" altLang="en-US" smtClean="0"/>
              <a:t>2017/8/22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C8554-825C-4002-811B-042A65C432F0}" type="slidenum">
              <a:rPr lang="zh-CN" altLang="en-US" smtClean="0"/>
              <a:t>‹#›</a:t>
            </a:fld>
            <a:endParaRPr lang="zh-CN" altLang="en-US"/>
          </a:p>
        </p:txBody>
      </p:sp>
    </p:spTree>
    <p:extLst>
      <p:ext uri="{BB962C8B-B14F-4D97-AF65-F5344CB8AC3E}">
        <p14:creationId xmlns:p14="http://schemas.microsoft.com/office/powerpoint/2010/main" val="2849039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11964" y="905100"/>
            <a:ext cx="9960836" cy="2387600"/>
          </a:xfrm>
        </p:spPr>
        <p:txBody>
          <a:bodyPr>
            <a:normAutofit/>
          </a:bodyPr>
          <a:lstStyle/>
          <a:p>
            <a:r>
              <a:rPr lang="en-US" altLang="zh-CN" sz="4000" b="1" dirty="0">
                <a:latin typeface="+mn-lt"/>
              </a:rPr>
              <a:t>Saliency Guided QoA of</a:t>
            </a:r>
            <a:r>
              <a:rPr lang="en-US" altLang="zh-CN" b="1" dirty="0">
                <a:latin typeface="+mn-lt"/>
              </a:rPr>
              <a:t> </a:t>
            </a:r>
            <a:r>
              <a:rPr lang="en-US" altLang="zh-CN" sz="4000" b="1" dirty="0">
                <a:latin typeface="+mn-lt"/>
              </a:rPr>
              <a:t>3D</a:t>
            </a:r>
            <a:br>
              <a:rPr lang="en-US" altLang="zh-CN" sz="4000" b="1" dirty="0">
                <a:latin typeface="+mn-lt"/>
              </a:rPr>
            </a:br>
            <a:r>
              <a:rPr lang="en-US" altLang="zh-CN" sz="4000" b="1" dirty="0">
                <a:latin typeface="+mn-lt"/>
              </a:rPr>
              <a:t>Synthesized View</a:t>
            </a:r>
            <a:endParaRPr lang="zh-CN" altLang="en-US" b="1" dirty="0">
              <a:latin typeface="+mn-lt"/>
            </a:endParaRPr>
          </a:p>
        </p:txBody>
      </p:sp>
      <p:sp>
        <p:nvSpPr>
          <p:cNvPr id="4" name="标题 1"/>
          <p:cNvSpPr txBox="1">
            <a:spLocks/>
          </p:cNvSpPr>
          <p:nvPr/>
        </p:nvSpPr>
        <p:spPr>
          <a:xfrm>
            <a:off x="734582" y="274438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4400" dirty="0"/>
              <a:t>显著性引导的</a:t>
            </a:r>
            <a:r>
              <a:rPr lang="en-US" altLang="zh-CN" sz="4400" dirty="0"/>
              <a:t>3D</a:t>
            </a:r>
            <a:r>
              <a:rPr lang="zh-CN" altLang="en-US" sz="4400" dirty="0"/>
              <a:t>合成视点质量评价</a:t>
            </a:r>
          </a:p>
        </p:txBody>
      </p:sp>
    </p:spTree>
    <p:extLst>
      <p:ext uri="{BB962C8B-B14F-4D97-AF65-F5344CB8AC3E}">
        <p14:creationId xmlns:p14="http://schemas.microsoft.com/office/powerpoint/2010/main" val="655619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1122" y="602063"/>
            <a:ext cx="10515600" cy="1325563"/>
          </a:xfrm>
        </p:spPr>
        <p:txBody>
          <a:bodyPr/>
          <a:lstStyle/>
          <a:p>
            <a:r>
              <a:rPr lang="zh-CN" altLang="en-US" dirty="0">
                <a:latin typeface="+mj-ea"/>
              </a:rPr>
              <a:t>融合策略</a:t>
            </a:r>
          </a:p>
        </p:txBody>
      </p:sp>
      <p:sp>
        <p:nvSpPr>
          <p:cNvPr id="7" name="文本框 6"/>
          <p:cNvSpPr txBox="1"/>
          <p:nvPr/>
        </p:nvSpPr>
        <p:spPr>
          <a:xfrm>
            <a:off x="1391122" y="1927626"/>
            <a:ext cx="10161781" cy="92333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dirty="0">
                <a:latin typeface="+mn-ea"/>
              </a:rPr>
              <a:t>对</a:t>
            </a:r>
            <a:r>
              <a:rPr lang="en-US" altLang="zh-CN" dirty="0">
                <a:latin typeface="+mn-ea"/>
              </a:rPr>
              <a:t>5</a:t>
            </a:r>
            <a:r>
              <a:rPr lang="zh-CN" altLang="en-US" dirty="0">
                <a:latin typeface="+mn-ea"/>
              </a:rPr>
              <a:t>张特征图做加权融合，权重依据特征图的空间分布差异来计算；</a:t>
            </a:r>
            <a:endParaRPr lang="en-US" altLang="zh-CN" dirty="0">
              <a:latin typeface="+mn-ea"/>
            </a:endParaRPr>
          </a:p>
          <a:p>
            <a:pPr marL="342900" indent="-342900" algn="just">
              <a:lnSpc>
                <a:spcPct val="150000"/>
              </a:lnSpc>
              <a:buFont typeface="Arial" panose="020B0604020202020204" pitchFamily="34" charset="0"/>
              <a:buChar char="•"/>
            </a:pPr>
            <a:r>
              <a:rPr lang="zh-CN" altLang="en-US" dirty="0">
                <a:latin typeface="+mn-ea"/>
              </a:rPr>
              <a:t>注视点一般集中在一些感兴趣物体上，因此对分布比较分散的特征图赋予更小的融合权重。</a:t>
            </a:r>
          </a:p>
        </p:txBody>
      </p:sp>
      <p:pic>
        <p:nvPicPr>
          <p:cNvPr id="10" name="图片 9">
            <a:extLst>
              <a:ext uri="{FF2B5EF4-FFF2-40B4-BE49-F238E27FC236}">
                <a16:creationId xmlns:a16="http://schemas.microsoft.com/office/drawing/2014/main" id="{F7775A82-9328-40E8-BDBE-EE68FB26CD86}"/>
              </a:ext>
            </a:extLst>
          </p:cNvPr>
          <p:cNvPicPr>
            <a:picLocks noChangeAspect="1"/>
          </p:cNvPicPr>
          <p:nvPr/>
        </p:nvPicPr>
        <p:blipFill>
          <a:blip r:embed="rId3"/>
          <a:stretch>
            <a:fillRect/>
          </a:stretch>
        </p:blipFill>
        <p:spPr>
          <a:xfrm>
            <a:off x="1391122" y="3037770"/>
            <a:ext cx="9140280" cy="3166603"/>
          </a:xfrm>
          <a:prstGeom prst="rect">
            <a:avLst/>
          </a:prstGeom>
        </p:spPr>
      </p:pic>
    </p:spTree>
    <p:extLst>
      <p:ext uri="{BB962C8B-B14F-4D97-AF65-F5344CB8AC3E}">
        <p14:creationId xmlns:p14="http://schemas.microsoft.com/office/powerpoint/2010/main" val="1489532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342" y="595031"/>
            <a:ext cx="10515600" cy="1325563"/>
          </a:xfrm>
        </p:spPr>
        <p:txBody>
          <a:bodyPr/>
          <a:lstStyle/>
          <a:p>
            <a:r>
              <a:rPr lang="en-US" altLang="zh-CN" dirty="0">
                <a:latin typeface="+mj-ea"/>
              </a:rPr>
              <a:t>DTSS</a:t>
            </a:r>
            <a:r>
              <a:rPr lang="zh-CN" altLang="en-US" dirty="0">
                <a:latin typeface="+mj-ea"/>
              </a:rPr>
              <a:t>性能比较</a:t>
            </a:r>
          </a:p>
        </p:txBody>
      </p:sp>
      <p:pic>
        <p:nvPicPr>
          <p:cNvPr id="4" name="图片 3">
            <a:extLst>
              <a:ext uri="{FF2B5EF4-FFF2-40B4-BE49-F238E27FC236}">
                <a16:creationId xmlns:a16="http://schemas.microsoft.com/office/drawing/2014/main" id="{B12DD0F2-B5B6-4EE4-97F5-6D711087C9B9}"/>
              </a:ext>
            </a:extLst>
          </p:cNvPr>
          <p:cNvPicPr>
            <a:picLocks noChangeAspect="1"/>
          </p:cNvPicPr>
          <p:nvPr/>
        </p:nvPicPr>
        <p:blipFill>
          <a:blip r:embed="rId2"/>
          <a:stretch>
            <a:fillRect/>
          </a:stretch>
        </p:blipFill>
        <p:spPr>
          <a:xfrm>
            <a:off x="908001" y="2428569"/>
            <a:ext cx="9457143" cy="2895238"/>
          </a:xfrm>
          <a:prstGeom prst="rect">
            <a:avLst/>
          </a:prstGeom>
        </p:spPr>
      </p:pic>
      <p:sp>
        <p:nvSpPr>
          <p:cNvPr id="5" name="文本框 4">
            <a:extLst>
              <a:ext uri="{FF2B5EF4-FFF2-40B4-BE49-F238E27FC236}">
                <a16:creationId xmlns:a16="http://schemas.microsoft.com/office/drawing/2014/main" id="{CCC50337-0AC9-4247-BAFC-BF3666F3A7BF}"/>
              </a:ext>
            </a:extLst>
          </p:cNvPr>
          <p:cNvSpPr txBox="1"/>
          <p:nvPr/>
        </p:nvSpPr>
        <p:spPr>
          <a:xfrm>
            <a:off x="829342" y="5694127"/>
            <a:ext cx="6521337" cy="369332"/>
          </a:xfrm>
          <a:prstGeom prst="rect">
            <a:avLst/>
          </a:prstGeom>
          <a:noFill/>
        </p:spPr>
        <p:txBody>
          <a:bodyPr wrap="none" rtlCol="0">
            <a:spAutoFit/>
          </a:bodyPr>
          <a:lstStyle/>
          <a:p>
            <a:r>
              <a:rPr lang="en-US" altLang="zh-CN" dirty="0"/>
              <a:t>DTSS</a:t>
            </a:r>
            <a:r>
              <a:rPr lang="zh-CN" altLang="en-US" dirty="0"/>
              <a:t>与目前提出的其他</a:t>
            </a:r>
            <a:r>
              <a:rPr lang="en-US" altLang="zh-CN" dirty="0"/>
              <a:t>3D</a:t>
            </a:r>
            <a:r>
              <a:rPr lang="zh-CN" altLang="en-US" dirty="0"/>
              <a:t>显著性检测算法相比拥有更好的性能</a:t>
            </a:r>
          </a:p>
        </p:txBody>
      </p:sp>
    </p:spTree>
    <p:extLst>
      <p:ext uri="{BB962C8B-B14F-4D97-AF65-F5344CB8AC3E}">
        <p14:creationId xmlns:p14="http://schemas.microsoft.com/office/powerpoint/2010/main" val="682151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86FFC-3735-40E2-947C-ED50EC9F6D20}"/>
              </a:ext>
            </a:extLst>
          </p:cNvPr>
          <p:cNvSpPr>
            <a:spLocks noGrp="1"/>
          </p:cNvSpPr>
          <p:nvPr>
            <p:ph type="title"/>
          </p:nvPr>
        </p:nvSpPr>
        <p:spPr>
          <a:xfrm>
            <a:off x="1408471" y="122006"/>
            <a:ext cx="10515600" cy="1325563"/>
          </a:xfrm>
        </p:spPr>
        <p:txBody>
          <a:bodyPr/>
          <a:lstStyle/>
          <a:p>
            <a:r>
              <a:rPr lang="en-US" altLang="zh-CN" dirty="0"/>
              <a:t>DTSS</a:t>
            </a:r>
            <a:r>
              <a:rPr lang="zh-CN" altLang="en-US" dirty="0"/>
              <a:t>处理结果</a:t>
            </a:r>
          </a:p>
        </p:txBody>
      </p:sp>
      <p:grpSp>
        <p:nvGrpSpPr>
          <p:cNvPr id="18" name="组合 17">
            <a:extLst>
              <a:ext uri="{FF2B5EF4-FFF2-40B4-BE49-F238E27FC236}">
                <a16:creationId xmlns:a16="http://schemas.microsoft.com/office/drawing/2014/main" id="{74319600-1846-4B1C-8F2B-F9BA18A89112}"/>
              </a:ext>
            </a:extLst>
          </p:cNvPr>
          <p:cNvGrpSpPr/>
          <p:nvPr/>
        </p:nvGrpSpPr>
        <p:grpSpPr>
          <a:xfrm>
            <a:off x="1512939" y="1447569"/>
            <a:ext cx="9225116" cy="4491730"/>
            <a:chOff x="1512939" y="1447569"/>
            <a:chExt cx="9225116" cy="4491730"/>
          </a:xfrm>
        </p:grpSpPr>
        <p:pic>
          <p:nvPicPr>
            <p:cNvPr id="5" name="图片 4">
              <a:extLst>
                <a:ext uri="{FF2B5EF4-FFF2-40B4-BE49-F238E27FC236}">
                  <a16:creationId xmlns:a16="http://schemas.microsoft.com/office/drawing/2014/main" id="{9E674164-EB96-44A3-BB15-44B162E44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874" y="3905865"/>
              <a:ext cx="2711245" cy="2033434"/>
            </a:xfrm>
            <a:prstGeom prst="rect">
              <a:avLst/>
            </a:prstGeom>
          </p:spPr>
        </p:pic>
        <p:pic>
          <p:nvPicPr>
            <p:cNvPr id="7" name="图片 6">
              <a:extLst>
                <a:ext uri="{FF2B5EF4-FFF2-40B4-BE49-F238E27FC236}">
                  <a16:creationId xmlns:a16="http://schemas.microsoft.com/office/drawing/2014/main" id="{DA490C6E-4866-41FE-ADEC-B4CDE1C6A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939" y="3905864"/>
              <a:ext cx="2711245" cy="2033434"/>
            </a:xfrm>
            <a:prstGeom prst="rect">
              <a:avLst/>
            </a:prstGeom>
          </p:spPr>
        </p:pic>
        <p:pic>
          <p:nvPicPr>
            <p:cNvPr id="9" name="图片 8">
              <a:extLst>
                <a:ext uri="{FF2B5EF4-FFF2-40B4-BE49-F238E27FC236}">
                  <a16:creationId xmlns:a16="http://schemas.microsoft.com/office/drawing/2014/main" id="{5DFD9B7C-0A61-4100-9114-3D8E83700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809" y="3905864"/>
              <a:ext cx="2711246" cy="2033435"/>
            </a:xfrm>
            <a:prstGeom prst="rect">
              <a:avLst/>
            </a:prstGeom>
          </p:spPr>
        </p:pic>
        <p:pic>
          <p:nvPicPr>
            <p:cNvPr id="11" name="图片 10">
              <a:extLst>
                <a:ext uri="{FF2B5EF4-FFF2-40B4-BE49-F238E27FC236}">
                  <a16:creationId xmlns:a16="http://schemas.microsoft.com/office/drawing/2014/main" id="{1575E3A9-79D9-4F84-A4A9-866D306E9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9874" y="1447569"/>
              <a:ext cx="2711245" cy="2033434"/>
            </a:xfrm>
            <a:prstGeom prst="rect">
              <a:avLst/>
            </a:prstGeom>
          </p:spPr>
        </p:pic>
        <p:pic>
          <p:nvPicPr>
            <p:cNvPr id="13" name="图片 12">
              <a:extLst>
                <a:ext uri="{FF2B5EF4-FFF2-40B4-BE49-F238E27FC236}">
                  <a16:creationId xmlns:a16="http://schemas.microsoft.com/office/drawing/2014/main" id="{738C2D30-9882-4741-8511-A99BFBFF2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2939" y="1447569"/>
              <a:ext cx="2711245" cy="2033434"/>
            </a:xfrm>
            <a:prstGeom prst="rect">
              <a:avLst/>
            </a:prstGeom>
          </p:spPr>
        </p:pic>
        <p:pic>
          <p:nvPicPr>
            <p:cNvPr id="15" name="图片 14">
              <a:extLst>
                <a:ext uri="{FF2B5EF4-FFF2-40B4-BE49-F238E27FC236}">
                  <a16:creationId xmlns:a16="http://schemas.microsoft.com/office/drawing/2014/main" id="{A672E449-DB2E-4D3B-9A74-D935E136A9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6809" y="1447569"/>
              <a:ext cx="2711246" cy="2033434"/>
            </a:xfrm>
            <a:prstGeom prst="rect">
              <a:avLst/>
            </a:prstGeom>
          </p:spPr>
        </p:pic>
      </p:grpSp>
      <p:sp>
        <p:nvSpPr>
          <p:cNvPr id="17" name="文本框 16">
            <a:extLst>
              <a:ext uri="{FF2B5EF4-FFF2-40B4-BE49-F238E27FC236}">
                <a16:creationId xmlns:a16="http://schemas.microsoft.com/office/drawing/2014/main" id="{3EBDE3D2-0007-4317-858D-AE669CA1DAFE}"/>
              </a:ext>
            </a:extLst>
          </p:cNvPr>
          <p:cNvSpPr txBox="1"/>
          <p:nvPr/>
        </p:nvSpPr>
        <p:spPr>
          <a:xfrm>
            <a:off x="1408471" y="6179493"/>
            <a:ext cx="6768199" cy="369332"/>
          </a:xfrm>
          <a:prstGeom prst="rect">
            <a:avLst/>
          </a:prstGeom>
          <a:noFill/>
        </p:spPr>
        <p:txBody>
          <a:bodyPr wrap="none" rtlCol="0">
            <a:spAutoFit/>
          </a:bodyPr>
          <a:lstStyle/>
          <a:p>
            <a:r>
              <a:rPr lang="zh-CN" altLang="en-US" dirty="0"/>
              <a:t>在合成视点数据集</a:t>
            </a:r>
            <a:r>
              <a:rPr lang="en-US" altLang="zh-CN" dirty="0"/>
              <a:t>DIBR</a:t>
            </a:r>
            <a:r>
              <a:rPr lang="zh-CN" altLang="en-US" dirty="0"/>
              <a:t>上对原始图像用</a:t>
            </a:r>
            <a:r>
              <a:rPr lang="en-US" altLang="zh-CN" dirty="0"/>
              <a:t>DTSS</a:t>
            </a:r>
            <a:r>
              <a:rPr lang="zh-CN" altLang="en-US" dirty="0"/>
              <a:t>方法求得的</a:t>
            </a:r>
            <a:r>
              <a:rPr lang="en-US" altLang="zh-CN" dirty="0"/>
              <a:t>3D</a:t>
            </a:r>
            <a:r>
              <a:rPr lang="zh-CN" altLang="en-US" dirty="0"/>
              <a:t>显著性</a:t>
            </a:r>
          </a:p>
        </p:txBody>
      </p:sp>
    </p:spTree>
    <p:extLst>
      <p:ext uri="{BB962C8B-B14F-4D97-AF65-F5344CB8AC3E}">
        <p14:creationId xmlns:p14="http://schemas.microsoft.com/office/powerpoint/2010/main" val="1978971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65461FD-C8DE-40C4-A9A8-622FC9E8B383}"/>
              </a:ext>
            </a:extLst>
          </p:cNvPr>
          <p:cNvPicPr>
            <a:picLocks noChangeAspect="1"/>
          </p:cNvPicPr>
          <p:nvPr/>
        </p:nvPicPr>
        <p:blipFill>
          <a:blip r:embed="rId3"/>
          <a:stretch>
            <a:fillRect/>
          </a:stretch>
        </p:blipFill>
        <p:spPr>
          <a:xfrm>
            <a:off x="2628393" y="3816350"/>
            <a:ext cx="3106993" cy="2457024"/>
          </a:xfrm>
          <a:prstGeom prst="rect">
            <a:avLst/>
          </a:prstGeom>
        </p:spPr>
      </p:pic>
      <p:pic>
        <p:nvPicPr>
          <p:cNvPr id="8" name="图片 7">
            <a:extLst>
              <a:ext uri="{FF2B5EF4-FFF2-40B4-BE49-F238E27FC236}">
                <a16:creationId xmlns:a16="http://schemas.microsoft.com/office/drawing/2014/main" id="{0A3EF1D8-3E28-42EF-92B9-3A83D56B5064}"/>
              </a:ext>
            </a:extLst>
          </p:cNvPr>
          <p:cNvPicPr>
            <a:picLocks noChangeAspect="1"/>
          </p:cNvPicPr>
          <p:nvPr/>
        </p:nvPicPr>
        <p:blipFill>
          <a:blip r:embed="rId4"/>
          <a:stretch>
            <a:fillRect/>
          </a:stretch>
        </p:blipFill>
        <p:spPr>
          <a:xfrm>
            <a:off x="6807104" y="3816350"/>
            <a:ext cx="3113644" cy="2462283"/>
          </a:xfrm>
          <a:prstGeom prst="rect">
            <a:avLst/>
          </a:prstGeom>
        </p:spPr>
      </p:pic>
      <p:pic>
        <p:nvPicPr>
          <p:cNvPr id="10" name="图片 9">
            <a:extLst>
              <a:ext uri="{FF2B5EF4-FFF2-40B4-BE49-F238E27FC236}">
                <a16:creationId xmlns:a16="http://schemas.microsoft.com/office/drawing/2014/main" id="{B2236E34-EAAE-4347-BC7A-CC102EDB2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4510" y="943896"/>
            <a:ext cx="3106993" cy="2330245"/>
          </a:xfrm>
          <a:prstGeom prst="rect">
            <a:avLst/>
          </a:prstGeom>
        </p:spPr>
      </p:pic>
      <p:pic>
        <p:nvPicPr>
          <p:cNvPr id="12" name="图片 11">
            <a:extLst>
              <a:ext uri="{FF2B5EF4-FFF2-40B4-BE49-F238E27FC236}">
                <a16:creationId xmlns:a16="http://schemas.microsoft.com/office/drawing/2014/main" id="{97AE1B71-4645-41DD-B52E-08219159F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897" y="943896"/>
            <a:ext cx="3106993" cy="2330245"/>
          </a:xfrm>
          <a:prstGeom prst="rect">
            <a:avLst/>
          </a:prstGeom>
        </p:spPr>
      </p:pic>
      <p:pic>
        <p:nvPicPr>
          <p:cNvPr id="15" name="图片 14">
            <a:extLst>
              <a:ext uri="{FF2B5EF4-FFF2-40B4-BE49-F238E27FC236}">
                <a16:creationId xmlns:a16="http://schemas.microsoft.com/office/drawing/2014/main" id="{A054E46F-DB0F-42DC-91F9-43196385EB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1941" y="943896"/>
            <a:ext cx="3106993" cy="2330245"/>
          </a:xfrm>
          <a:prstGeom prst="rect">
            <a:avLst/>
          </a:prstGeom>
        </p:spPr>
      </p:pic>
      <p:sp>
        <p:nvSpPr>
          <p:cNvPr id="19" name="文本框 18">
            <a:extLst>
              <a:ext uri="{FF2B5EF4-FFF2-40B4-BE49-F238E27FC236}">
                <a16:creationId xmlns:a16="http://schemas.microsoft.com/office/drawing/2014/main" id="{6D4E6EBF-C2BA-48B0-9C27-AEB0ADFF66A1}"/>
              </a:ext>
            </a:extLst>
          </p:cNvPr>
          <p:cNvSpPr txBox="1"/>
          <p:nvPr/>
        </p:nvSpPr>
        <p:spPr>
          <a:xfrm>
            <a:off x="2200689" y="3360579"/>
            <a:ext cx="984963" cy="276999"/>
          </a:xfrm>
          <a:prstGeom prst="rect">
            <a:avLst/>
          </a:prstGeom>
          <a:noFill/>
        </p:spPr>
        <p:txBody>
          <a:bodyPr wrap="square" rtlCol="0">
            <a:spAutoFit/>
          </a:bodyPr>
          <a:lstStyle/>
          <a:p>
            <a:r>
              <a:rPr lang="zh-CN" altLang="en-US" sz="1200" dirty="0"/>
              <a:t>合成视点图</a:t>
            </a:r>
          </a:p>
        </p:txBody>
      </p:sp>
      <p:sp>
        <p:nvSpPr>
          <p:cNvPr id="20" name="文本框 19">
            <a:extLst>
              <a:ext uri="{FF2B5EF4-FFF2-40B4-BE49-F238E27FC236}">
                <a16:creationId xmlns:a16="http://schemas.microsoft.com/office/drawing/2014/main" id="{9692F1F1-F0DD-4AA5-838D-9D86E1E30AEF}"/>
              </a:ext>
            </a:extLst>
          </p:cNvPr>
          <p:cNvSpPr txBox="1"/>
          <p:nvPr/>
        </p:nvSpPr>
        <p:spPr>
          <a:xfrm>
            <a:off x="5822141" y="3358526"/>
            <a:ext cx="984963" cy="276999"/>
          </a:xfrm>
          <a:prstGeom prst="rect">
            <a:avLst/>
          </a:prstGeom>
          <a:noFill/>
        </p:spPr>
        <p:txBody>
          <a:bodyPr wrap="square" rtlCol="0">
            <a:spAutoFit/>
          </a:bodyPr>
          <a:lstStyle/>
          <a:p>
            <a:r>
              <a:rPr lang="zh-CN" altLang="en-US" sz="1200" dirty="0"/>
              <a:t>参考图</a:t>
            </a:r>
          </a:p>
        </p:txBody>
      </p:sp>
      <p:sp>
        <p:nvSpPr>
          <p:cNvPr id="21" name="文本框 20">
            <a:extLst>
              <a:ext uri="{FF2B5EF4-FFF2-40B4-BE49-F238E27FC236}">
                <a16:creationId xmlns:a16="http://schemas.microsoft.com/office/drawing/2014/main" id="{C90641D5-6201-4281-AF6D-65B1F433CE8C}"/>
              </a:ext>
            </a:extLst>
          </p:cNvPr>
          <p:cNvSpPr txBox="1"/>
          <p:nvPr/>
        </p:nvSpPr>
        <p:spPr>
          <a:xfrm>
            <a:off x="9428266" y="3358525"/>
            <a:ext cx="984963" cy="276999"/>
          </a:xfrm>
          <a:prstGeom prst="rect">
            <a:avLst/>
          </a:prstGeom>
          <a:noFill/>
        </p:spPr>
        <p:txBody>
          <a:bodyPr wrap="square" rtlCol="0">
            <a:spAutoFit/>
          </a:bodyPr>
          <a:lstStyle/>
          <a:p>
            <a:r>
              <a:rPr lang="zh-CN" altLang="en-US" sz="1200" dirty="0"/>
              <a:t>显著性图</a:t>
            </a:r>
          </a:p>
        </p:txBody>
      </p:sp>
      <p:sp>
        <p:nvSpPr>
          <p:cNvPr id="22" name="文本框 21">
            <a:extLst>
              <a:ext uri="{FF2B5EF4-FFF2-40B4-BE49-F238E27FC236}">
                <a16:creationId xmlns:a16="http://schemas.microsoft.com/office/drawing/2014/main" id="{7D465588-8BB5-4A42-8B82-FF8079ABB4F7}"/>
              </a:ext>
            </a:extLst>
          </p:cNvPr>
          <p:cNvSpPr txBox="1"/>
          <p:nvPr/>
        </p:nvSpPr>
        <p:spPr>
          <a:xfrm>
            <a:off x="3553779" y="6314980"/>
            <a:ext cx="1256219" cy="276999"/>
          </a:xfrm>
          <a:prstGeom prst="rect">
            <a:avLst/>
          </a:prstGeom>
          <a:noFill/>
        </p:spPr>
        <p:txBody>
          <a:bodyPr wrap="square" rtlCol="0">
            <a:spAutoFit/>
          </a:bodyPr>
          <a:lstStyle/>
          <a:p>
            <a:r>
              <a:rPr lang="zh-CN" altLang="en-US" sz="1200" dirty="0"/>
              <a:t>未加权方差分布</a:t>
            </a:r>
          </a:p>
        </p:txBody>
      </p:sp>
      <p:sp>
        <p:nvSpPr>
          <p:cNvPr id="24" name="文本框 23">
            <a:extLst>
              <a:ext uri="{FF2B5EF4-FFF2-40B4-BE49-F238E27FC236}">
                <a16:creationId xmlns:a16="http://schemas.microsoft.com/office/drawing/2014/main" id="{F8C20AC5-8364-4453-A25C-4F2A72779BEC}"/>
              </a:ext>
            </a:extLst>
          </p:cNvPr>
          <p:cNvSpPr txBox="1"/>
          <p:nvPr/>
        </p:nvSpPr>
        <p:spPr>
          <a:xfrm>
            <a:off x="7721503" y="6313645"/>
            <a:ext cx="1569981" cy="276999"/>
          </a:xfrm>
          <a:prstGeom prst="rect">
            <a:avLst/>
          </a:prstGeom>
          <a:noFill/>
        </p:spPr>
        <p:txBody>
          <a:bodyPr wrap="square" rtlCol="0">
            <a:spAutoFit/>
          </a:bodyPr>
          <a:lstStyle/>
          <a:p>
            <a:r>
              <a:rPr lang="zh-CN" altLang="en-US" sz="1200" dirty="0"/>
              <a:t>显著性加权方差分布</a:t>
            </a:r>
          </a:p>
        </p:txBody>
      </p:sp>
    </p:spTree>
    <p:extLst>
      <p:ext uri="{BB962C8B-B14F-4D97-AF65-F5344CB8AC3E}">
        <p14:creationId xmlns:p14="http://schemas.microsoft.com/office/powerpoint/2010/main" val="3269842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1113C34-81D0-4C32-AE0F-B3D5C23A7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7887" y="481780"/>
            <a:ext cx="3162712" cy="2372034"/>
          </a:xfrm>
          <a:prstGeom prst="rect">
            <a:avLst/>
          </a:prstGeom>
        </p:spPr>
      </p:pic>
      <p:pic>
        <p:nvPicPr>
          <p:cNvPr id="7" name="图片 6">
            <a:extLst>
              <a:ext uri="{FF2B5EF4-FFF2-40B4-BE49-F238E27FC236}">
                <a16:creationId xmlns:a16="http://schemas.microsoft.com/office/drawing/2014/main" id="{F80E91CF-660B-461F-BEC5-9501A8E5A3ED}"/>
              </a:ext>
            </a:extLst>
          </p:cNvPr>
          <p:cNvPicPr>
            <a:picLocks noChangeAspect="1"/>
          </p:cNvPicPr>
          <p:nvPr/>
        </p:nvPicPr>
        <p:blipFill>
          <a:blip r:embed="rId3"/>
          <a:stretch>
            <a:fillRect/>
          </a:stretch>
        </p:blipFill>
        <p:spPr>
          <a:xfrm>
            <a:off x="1110367" y="3545473"/>
            <a:ext cx="4631672" cy="2825831"/>
          </a:xfrm>
          <a:prstGeom prst="rect">
            <a:avLst/>
          </a:prstGeom>
        </p:spPr>
      </p:pic>
      <p:pic>
        <p:nvPicPr>
          <p:cNvPr id="11" name="图片 10">
            <a:extLst>
              <a:ext uri="{FF2B5EF4-FFF2-40B4-BE49-F238E27FC236}">
                <a16:creationId xmlns:a16="http://schemas.microsoft.com/office/drawing/2014/main" id="{EB6FBCEC-BE81-4A9F-AB60-8C7CD01D46BD}"/>
              </a:ext>
            </a:extLst>
          </p:cNvPr>
          <p:cNvPicPr>
            <a:picLocks noChangeAspect="1"/>
          </p:cNvPicPr>
          <p:nvPr/>
        </p:nvPicPr>
        <p:blipFill>
          <a:blip r:embed="rId4"/>
          <a:stretch>
            <a:fillRect/>
          </a:stretch>
        </p:blipFill>
        <p:spPr>
          <a:xfrm>
            <a:off x="6665593" y="3545473"/>
            <a:ext cx="4631672" cy="2825831"/>
          </a:xfrm>
          <a:prstGeom prst="rect">
            <a:avLst/>
          </a:prstGeom>
        </p:spPr>
      </p:pic>
      <p:sp>
        <p:nvSpPr>
          <p:cNvPr id="12" name="矩形 11">
            <a:extLst>
              <a:ext uri="{FF2B5EF4-FFF2-40B4-BE49-F238E27FC236}">
                <a16:creationId xmlns:a16="http://schemas.microsoft.com/office/drawing/2014/main" id="{40127693-8660-422F-AD9F-51F1131BE124}"/>
              </a:ext>
            </a:extLst>
          </p:cNvPr>
          <p:cNvSpPr/>
          <p:nvPr/>
        </p:nvSpPr>
        <p:spPr>
          <a:xfrm>
            <a:off x="4827639" y="648930"/>
            <a:ext cx="1209367" cy="79641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1DAFEE2-1D5B-4A0D-B472-D0E0A60F9D4E}"/>
              </a:ext>
            </a:extLst>
          </p:cNvPr>
          <p:cNvSpPr/>
          <p:nvPr/>
        </p:nvSpPr>
        <p:spPr>
          <a:xfrm>
            <a:off x="6218908" y="1667797"/>
            <a:ext cx="1209367" cy="79641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647F8477-00DD-4816-9435-8DE2AF7F32DE}"/>
              </a:ext>
            </a:extLst>
          </p:cNvPr>
          <p:cNvCxnSpPr>
            <a:cxnSpLocks/>
            <a:endCxn id="7" idx="0"/>
          </p:cNvCxnSpPr>
          <p:nvPr/>
        </p:nvCxnSpPr>
        <p:spPr>
          <a:xfrm flipH="1">
            <a:off x="3426203" y="1445343"/>
            <a:ext cx="2006120" cy="2100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6ABBA661-EAB7-40DF-BB6A-8EF5FEA9AD35}"/>
              </a:ext>
            </a:extLst>
          </p:cNvPr>
          <p:cNvCxnSpPr>
            <a:stCxn id="13" idx="2"/>
            <a:endCxn id="11" idx="0"/>
          </p:cNvCxnSpPr>
          <p:nvPr/>
        </p:nvCxnSpPr>
        <p:spPr>
          <a:xfrm>
            <a:off x="6823592" y="2464210"/>
            <a:ext cx="2157837" cy="108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0176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3A0A80DF-57DC-4E14-9223-4CF8129D6894}"/>
                  </a:ext>
                </a:extLst>
              </p:cNvPr>
              <p:cNvGraphicFramePr>
                <a:graphicFrameLocks noGrp="1"/>
              </p:cNvGraphicFramePr>
              <p:nvPr>
                <p:extLst>
                  <p:ext uri="{D42A27DB-BD31-4B8C-83A1-F6EECF244321}">
                    <p14:modId xmlns:p14="http://schemas.microsoft.com/office/powerpoint/2010/main" val="875952186"/>
                  </p:ext>
                </p:extLst>
              </p:nvPr>
            </p:nvGraphicFramePr>
            <p:xfrm>
              <a:off x="1687871" y="1555408"/>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0535362"/>
                        </a:ext>
                      </a:extLst>
                    </a:gridCol>
                    <a:gridCol w="2032000">
                      <a:extLst>
                        <a:ext uri="{9D8B030D-6E8A-4147-A177-3AD203B41FA5}">
                          <a16:colId xmlns:a16="http://schemas.microsoft.com/office/drawing/2014/main" val="532418612"/>
                        </a:ext>
                      </a:extLst>
                    </a:gridCol>
                    <a:gridCol w="2032000">
                      <a:extLst>
                        <a:ext uri="{9D8B030D-6E8A-4147-A177-3AD203B41FA5}">
                          <a16:colId xmlns:a16="http://schemas.microsoft.com/office/drawing/2014/main" val="1109647928"/>
                        </a:ext>
                      </a:extLst>
                    </a:gridCol>
                    <a:gridCol w="2032000">
                      <a:extLst>
                        <a:ext uri="{9D8B030D-6E8A-4147-A177-3AD203B41FA5}">
                          <a16:colId xmlns:a16="http://schemas.microsoft.com/office/drawing/2014/main" val="1101265371"/>
                        </a:ext>
                      </a:extLst>
                    </a:gridCol>
                  </a:tblGrid>
                  <a:tr h="370840">
                    <a:tc>
                      <a:txBody>
                        <a:bodyPr/>
                        <a:lstStyle/>
                        <a:p>
                          <a:pPr algn="ctr"/>
                          <a:endParaRPr lang="zh-CN" altLang="en-US" dirty="0"/>
                        </a:p>
                      </a:txBody>
                      <a:tcPr/>
                    </a:tc>
                    <a:tc>
                      <a:txBody>
                        <a:bodyPr/>
                        <a:lstStyle/>
                        <a:p>
                          <a:pPr algn="ctr"/>
                          <a:r>
                            <a:rPr lang="en-US" altLang="zh-CN" dirty="0"/>
                            <a:t>SMSE</a:t>
                          </a:r>
                          <a:endParaRPr lang="zh-CN" altLang="en-US" dirty="0"/>
                        </a:p>
                      </a:txBody>
                      <a:tcPr/>
                    </a:tc>
                    <a:tc>
                      <a:txBody>
                        <a:bodyPr/>
                        <a:lstStyle/>
                        <a:p>
                          <a:pPr algn="ctr"/>
                          <a:r>
                            <a:rPr lang="en-US" altLang="zh-CN" dirty="0"/>
                            <a:t>PSNR</a:t>
                          </a:r>
                          <a:endParaRPr lang="zh-CN" altLang="en-US" dirty="0"/>
                        </a:p>
                      </a:txBody>
                      <a:tcPr/>
                    </a:tc>
                    <a:tc>
                      <a:txBody>
                        <a:bodyPr/>
                        <a:lstStyle/>
                        <a:p>
                          <a:pPr algn="ctr"/>
                          <a:r>
                            <a:rPr lang="en-US" altLang="zh-CN" dirty="0"/>
                            <a:t>SSIM</a:t>
                          </a:r>
                          <a:endParaRPr lang="zh-CN" altLang="en-US" dirty="0"/>
                        </a:p>
                      </a:txBody>
                      <a:tcPr/>
                    </a:tc>
                    <a:extLst>
                      <a:ext uri="{0D108BD9-81ED-4DB2-BD59-A6C34878D82A}">
                        <a16:rowId xmlns:a16="http://schemas.microsoft.com/office/drawing/2014/main" val="95536272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𝐶𝐶</m:t>
                                    </m:r>
                                  </m:e>
                                  <m:sub>
                                    <m:r>
                                      <a:rPr lang="en-US" altLang="zh-CN" i="1" smtClean="0">
                                        <a:latin typeface="Cambria Math" panose="02040503050406030204" pitchFamily="18" charset="0"/>
                                      </a:rPr>
                                      <m:t>𝑀𝑂𝑆</m:t>
                                    </m:r>
                                  </m:sub>
                                </m:sSub>
                              </m:oMath>
                            </m:oMathPara>
                          </a14:m>
                          <a:endParaRPr lang="zh-CN" altLang="en-US" i="1" dirty="0"/>
                        </a:p>
                      </a:txBody>
                      <a:tcPr/>
                    </a:tc>
                    <a:tc>
                      <a:txBody>
                        <a:bodyPr/>
                        <a:lstStyle/>
                        <a:p>
                          <a:pPr algn="ctr"/>
                          <a:r>
                            <a:rPr lang="en-US" altLang="zh-CN" dirty="0"/>
                            <a:t>0.471</a:t>
                          </a:r>
                          <a:endParaRPr lang="zh-CN" altLang="en-US" dirty="0"/>
                        </a:p>
                      </a:txBody>
                      <a:tcPr/>
                    </a:tc>
                    <a:tc>
                      <a:txBody>
                        <a:bodyPr/>
                        <a:lstStyle/>
                        <a:p>
                          <a:pPr algn="ctr"/>
                          <a:r>
                            <a:rPr lang="en-US" altLang="zh-CN" dirty="0"/>
                            <a:t>0.421</a:t>
                          </a:r>
                          <a:endParaRPr lang="zh-CN" altLang="en-US" dirty="0"/>
                        </a:p>
                      </a:txBody>
                      <a:tcPr/>
                    </a:tc>
                    <a:tc>
                      <a:txBody>
                        <a:bodyPr/>
                        <a:lstStyle/>
                        <a:p>
                          <a:pPr algn="ctr"/>
                          <a:r>
                            <a:rPr lang="en-US" altLang="zh-CN" dirty="0"/>
                            <a:t>0.219</a:t>
                          </a:r>
                          <a:endParaRPr lang="zh-CN" altLang="en-US" dirty="0"/>
                        </a:p>
                      </a:txBody>
                      <a:tcPr/>
                    </a:tc>
                    <a:extLst>
                      <a:ext uri="{0D108BD9-81ED-4DB2-BD59-A6C34878D82A}">
                        <a16:rowId xmlns:a16="http://schemas.microsoft.com/office/drawing/2014/main" val="2510099232"/>
                      </a:ext>
                    </a:extLst>
                  </a:tr>
                </a:tbl>
              </a:graphicData>
            </a:graphic>
          </p:graphicFrame>
        </mc:Choice>
        <mc:Fallback xmlns="">
          <p:graphicFrame>
            <p:nvGraphicFramePr>
              <p:cNvPr id="4" name="表格 3">
                <a:extLst>
                  <a:ext uri="{FF2B5EF4-FFF2-40B4-BE49-F238E27FC236}">
                    <a16:creationId xmlns:a16="http://schemas.microsoft.com/office/drawing/2014/main" id="{3A0A80DF-57DC-4E14-9223-4CF8129D6894}"/>
                  </a:ext>
                </a:extLst>
              </p:cNvPr>
              <p:cNvGraphicFramePr>
                <a:graphicFrameLocks noGrp="1"/>
              </p:cNvGraphicFramePr>
              <p:nvPr>
                <p:extLst>
                  <p:ext uri="{D42A27DB-BD31-4B8C-83A1-F6EECF244321}">
                    <p14:modId xmlns:p14="http://schemas.microsoft.com/office/powerpoint/2010/main" val="875952186"/>
                  </p:ext>
                </p:extLst>
              </p:nvPr>
            </p:nvGraphicFramePr>
            <p:xfrm>
              <a:off x="1687871" y="1555408"/>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0535362"/>
                        </a:ext>
                      </a:extLst>
                    </a:gridCol>
                    <a:gridCol w="2032000">
                      <a:extLst>
                        <a:ext uri="{9D8B030D-6E8A-4147-A177-3AD203B41FA5}">
                          <a16:colId xmlns:a16="http://schemas.microsoft.com/office/drawing/2014/main" val="532418612"/>
                        </a:ext>
                      </a:extLst>
                    </a:gridCol>
                    <a:gridCol w="2032000">
                      <a:extLst>
                        <a:ext uri="{9D8B030D-6E8A-4147-A177-3AD203B41FA5}">
                          <a16:colId xmlns:a16="http://schemas.microsoft.com/office/drawing/2014/main" val="1109647928"/>
                        </a:ext>
                      </a:extLst>
                    </a:gridCol>
                    <a:gridCol w="2032000">
                      <a:extLst>
                        <a:ext uri="{9D8B030D-6E8A-4147-A177-3AD203B41FA5}">
                          <a16:colId xmlns:a16="http://schemas.microsoft.com/office/drawing/2014/main" val="1101265371"/>
                        </a:ext>
                      </a:extLst>
                    </a:gridCol>
                  </a:tblGrid>
                  <a:tr h="370840">
                    <a:tc>
                      <a:txBody>
                        <a:bodyPr/>
                        <a:lstStyle/>
                        <a:p>
                          <a:pPr algn="ctr"/>
                          <a:endParaRPr lang="zh-CN" altLang="en-US" dirty="0"/>
                        </a:p>
                      </a:txBody>
                      <a:tcPr/>
                    </a:tc>
                    <a:tc>
                      <a:txBody>
                        <a:bodyPr/>
                        <a:lstStyle/>
                        <a:p>
                          <a:pPr algn="ctr"/>
                          <a:r>
                            <a:rPr lang="en-US" altLang="zh-CN" dirty="0"/>
                            <a:t>SMSE</a:t>
                          </a:r>
                          <a:endParaRPr lang="zh-CN" altLang="en-US" dirty="0"/>
                        </a:p>
                      </a:txBody>
                      <a:tcPr/>
                    </a:tc>
                    <a:tc>
                      <a:txBody>
                        <a:bodyPr/>
                        <a:lstStyle/>
                        <a:p>
                          <a:pPr algn="ctr"/>
                          <a:r>
                            <a:rPr lang="en-US" altLang="zh-CN" dirty="0"/>
                            <a:t>PSNR</a:t>
                          </a:r>
                          <a:endParaRPr lang="zh-CN" altLang="en-US" dirty="0"/>
                        </a:p>
                      </a:txBody>
                      <a:tcPr/>
                    </a:tc>
                    <a:tc>
                      <a:txBody>
                        <a:bodyPr/>
                        <a:lstStyle/>
                        <a:p>
                          <a:pPr algn="ctr"/>
                          <a:r>
                            <a:rPr lang="en-US" altLang="zh-CN" dirty="0"/>
                            <a:t>SSIM</a:t>
                          </a:r>
                          <a:endParaRPr lang="zh-CN" altLang="en-US" dirty="0"/>
                        </a:p>
                      </a:txBody>
                      <a:tcPr/>
                    </a:tc>
                    <a:extLst>
                      <a:ext uri="{0D108BD9-81ED-4DB2-BD59-A6C34878D82A}">
                        <a16:rowId xmlns:a16="http://schemas.microsoft.com/office/drawing/2014/main" val="955362722"/>
                      </a:ext>
                    </a:extLst>
                  </a:tr>
                  <a:tr h="370840">
                    <a:tc>
                      <a:txBody>
                        <a:bodyPr/>
                        <a:lstStyle/>
                        <a:p>
                          <a:endParaRPr lang="zh-CN"/>
                        </a:p>
                      </a:txBody>
                      <a:tcPr>
                        <a:blipFill>
                          <a:blip r:embed="rId2"/>
                          <a:stretch>
                            <a:fillRect l="-299" t="-108197" r="-300898" b="-24590"/>
                          </a:stretch>
                        </a:blipFill>
                      </a:tcPr>
                    </a:tc>
                    <a:tc>
                      <a:txBody>
                        <a:bodyPr/>
                        <a:lstStyle/>
                        <a:p>
                          <a:pPr algn="ctr"/>
                          <a:r>
                            <a:rPr lang="en-US" altLang="zh-CN" dirty="0"/>
                            <a:t>0.471</a:t>
                          </a:r>
                          <a:endParaRPr lang="zh-CN" altLang="en-US" dirty="0"/>
                        </a:p>
                      </a:txBody>
                      <a:tcPr/>
                    </a:tc>
                    <a:tc>
                      <a:txBody>
                        <a:bodyPr/>
                        <a:lstStyle/>
                        <a:p>
                          <a:pPr algn="ctr"/>
                          <a:r>
                            <a:rPr lang="en-US" altLang="zh-CN" dirty="0"/>
                            <a:t>0.421</a:t>
                          </a:r>
                          <a:endParaRPr lang="zh-CN" altLang="en-US" dirty="0"/>
                        </a:p>
                      </a:txBody>
                      <a:tcPr/>
                    </a:tc>
                    <a:tc>
                      <a:txBody>
                        <a:bodyPr/>
                        <a:lstStyle/>
                        <a:p>
                          <a:pPr algn="ctr"/>
                          <a:r>
                            <a:rPr lang="en-US" altLang="zh-CN" dirty="0"/>
                            <a:t>0.219</a:t>
                          </a:r>
                          <a:endParaRPr lang="zh-CN" altLang="en-US" dirty="0"/>
                        </a:p>
                      </a:txBody>
                      <a:tcPr/>
                    </a:tc>
                    <a:extLst>
                      <a:ext uri="{0D108BD9-81ED-4DB2-BD59-A6C34878D82A}">
                        <a16:rowId xmlns:a16="http://schemas.microsoft.com/office/drawing/2014/main" val="2510099232"/>
                      </a:ext>
                    </a:extLst>
                  </a:tr>
                </a:tbl>
              </a:graphicData>
            </a:graphic>
          </p:graphicFrame>
        </mc:Fallback>
      </mc:AlternateContent>
    </p:spTree>
    <p:extLst>
      <p:ext uri="{BB962C8B-B14F-4D97-AF65-F5344CB8AC3E}">
        <p14:creationId xmlns:p14="http://schemas.microsoft.com/office/powerpoint/2010/main" val="11758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BADAD54-1600-4B21-9841-3D3D7EEB74C8}"/>
              </a:ext>
            </a:extLst>
          </p:cNvPr>
          <p:cNvSpPr>
            <a:spLocks noGrp="1"/>
          </p:cNvSpPr>
          <p:nvPr>
            <p:ph type="title"/>
          </p:nvPr>
        </p:nvSpPr>
        <p:spPr>
          <a:xfrm>
            <a:off x="993058" y="335628"/>
            <a:ext cx="10515600" cy="1325563"/>
          </a:xfrm>
        </p:spPr>
        <p:txBody>
          <a:bodyPr/>
          <a:lstStyle/>
          <a:p>
            <a:r>
              <a:rPr lang="en-US" altLang="zh-CN" dirty="0"/>
              <a:t>SMSE</a:t>
            </a:r>
            <a:endParaRPr lang="zh-CN" altLang="en-US" dirty="0"/>
          </a:p>
        </p:txBody>
      </p:sp>
      <p:sp>
        <p:nvSpPr>
          <p:cNvPr id="13" name="文本框 12">
            <a:extLst>
              <a:ext uri="{FF2B5EF4-FFF2-40B4-BE49-F238E27FC236}">
                <a16:creationId xmlns:a16="http://schemas.microsoft.com/office/drawing/2014/main" id="{F126A416-B567-489D-9A85-B78350864F30}"/>
              </a:ext>
            </a:extLst>
          </p:cNvPr>
          <p:cNvSpPr txBox="1"/>
          <p:nvPr/>
        </p:nvSpPr>
        <p:spPr>
          <a:xfrm>
            <a:off x="993058" y="3549445"/>
            <a:ext cx="9370142" cy="1938992"/>
          </a:xfrm>
          <a:prstGeom prst="rect">
            <a:avLst/>
          </a:prstGeom>
          <a:noFill/>
        </p:spPr>
        <p:txBody>
          <a:bodyPr wrap="square" rtlCol="0">
            <a:spAutoFit/>
          </a:bodyPr>
          <a:lstStyle/>
          <a:p>
            <a:pPr>
              <a:lnSpc>
                <a:spcPct val="150000"/>
              </a:lnSpc>
            </a:pPr>
            <a:r>
              <a:rPr lang="zh-CN" altLang="en-US" sz="2000" dirty="0"/>
              <a:t>基本原理：提出一种基于视差选择性的立体显著性检测方法</a:t>
            </a:r>
            <a:r>
              <a:rPr lang="en-US" altLang="zh-CN" sz="2000" dirty="0"/>
              <a:t>DTSS</a:t>
            </a:r>
            <a:r>
              <a:rPr lang="zh-CN" altLang="en-US" sz="2000" dirty="0"/>
              <a:t>计算图像的显著性图，然后逐像素计算合成视点图像与参考图像的方差，用显著性值作为权重对像素的方差加权求和并进一步求取平均值作为合成图像的变形部分，最后求其倒数作为提出的客观质量评价分数</a:t>
            </a:r>
            <a:r>
              <a:rPr lang="en-US" altLang="zh-CN" sz="2000" dirty="0"/>
              <a:t>SMSE</a:t>
            </a:r>
            <a:endParaRPr lang="zh-CN" altLang="en-US" sz="2000" dirty="0"/>
          </a:p>
        </p:txBody>
      </p:sp>
      <p:pic>
        <p:nvPicPr>
          <p:cNvPr id="16" name="图片 15">
            <a:extLst>
              <a:ext uri="{FF2B5EF4-FFF2-40B4-BE49-F238E27FC236}">
                <a16:creationId xmlns:a16="http://schemas.microsoft.com/office/drawing/2014/main" id="{ED75F5D0-E05A-4E51-8C0E-71CFDD52A280}"/>
              </a:ext>
            </a:extLst>
          </p:cNvPr>
          <p:cNvPicPr>
            <a:picLocks noChangeAspect="1"/>
          </p:cNvPicPr>
          <p:nvPr/>
        </p:nvPicPr>
        <p:blipFill>
          <a:blip r:embed="rId3"/>
          <a:stretch>
            <a:fillRect/>
          </a:stretch>
        </p:blipFill>
        <p:spPr>
          <a:xfrm>
            <a:off x="1111045" y="1817820"/>
            <a:ext cx="8152381" cy="1295238"/>
          </a:xfrm>
          <a:prstGeom prst="rect">
            <a:avLst/>
          </a:prstGeom>
        </p:spPr>
      </p:pic>
    </p:spTree>
    <p:extLst>
      <p:ext uri="{BB962C8B-B14F-4D97-AF65-F5344CB8AC3E}">
        <p14:creationId xmlns:p14="http://schemas.microsoft.com/office/powerpoint/2010/main" val="69839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3E354-1497-403D-AA8A-D1C4B7E55451}"/>
              </a:ext>
            </a:extLst>
          </p:cNvPr>
          <p:cNvSpPr>
            <a:spLocks noGrp="1"/>
          </p:cNvSpPr>
          <p:nvPr>
            <p:ph type="title"/>
          </p:nvPr>
        </p:nvSpPr>
        <p:spPr/>
        <p:txBody>
          <a:bodyPr/>
          <a:lstStyle/>
          <a:p>
            <a:r>
              <a:rPr lang="zh-CN" altLang="en-US" dirty="0"/>
              <a:t>基于视差选择的</a:t>
            </a:r>
            <a:r>
              <a:rPr lang="en-US" altLang="zh-CN" dirty="0"/>
              <a:t>3D</a:t>
            </a:r>
            <a:r>
              <a:rPr lang="zh-CN" altLang="en-US" dirty="0"/>
              <a:t>显著性检测</a:t>
            </a:r>
            <a:r>
              <a:rPr lang="en-US" altLang="zh-CN" dirty="0"/>
              <a:t>——DTSS</a:t>
            </a:r>
            <a:endParaRPr lang="zh-CN" altLang="en-US" dirty="0"/>
          </a:p>
        </p:txBody>
      </p:sp>
      <p:sp>
        <p:nvSpPr>
          <p:cNvPr id="4" name="内容占位符 3">
            <a:extLst>
              <a:ext uri="{FF2B5EF4-FFF2-40B4-BE49-F238E27FC236}">
                <a16:creationId xmlns:a16="http://schemas.microsoft.com/office/drawing/2014/main" id="{425ABFEF-636D-4948-A34E-109CBB8F0B0C}"/>
              </a:ext>
            </a:extLst>
          </p:cNvPr>
          <p:cNvSpPr txBox="1">
            <a:spLocks noGrp="1"/>
          </p:cNvSpPr>
          <p:nvPr>
            <p:ph idx="1"/>
          </p:nvPr>
        </p:nvSpPr>
        <p:spPr>
          <a:xfrm>
            <a:off x="945126" y="1766631"/>
            <a:ext cx="10027674" cy="2693045"/>
          </a:xfrm>
          <a:prstGeom prst="rect">
            <a:avLst/>
          </a:prstGeom>
          <a:noFill/>
        </p:spPr>
        <p:txBody>
          <a:bodyPr wrap="square" rtlCol="0">
            <a:spAutoFit/>
          </a:bodyPr>
          <a:lstStyle/>
          <a:p>
            <a:pPr algn="just">
              <a:lnSpc>
                <a:spcPct val="150000"/>
              </a:lnSpc>
            </a:pPr>
            <a:r>
              <a:rPr lang="zh-CN" altLang="en-US" sz="2400" b="1" dirty="0"/>
              <a:t>主要创新：</a:t>
            </a:r>
            <a:endParaRPr lang="en-US" altLang="zh-CN" sz="2400" b="1" dirty="0"/>
          </a:p>
          <a:p>
            <a:pPr marL="285750" indent="-285750" algn="just">
              <a:lnSpc>
                <a:spcPct val="150000"/>
              </a:lnSpc>
              <a:buFont typeface="Wingdings" panose="05000000000000000000" pitchFamily="2" charset="2"/>
              <a:buChar char="Ø"/>
            </a:pPr>
            <a:r>
              <a:rPr lang="zh-CN" altLang="en-US" sz="2400" dirty="0"/>
              <a:t>将生物学中的深度感知的视差选择机制引入到</a:t>
            </a:r>
            <a:r>
              <a:rPr lang="en-US" altLang="zh-CN" sz="2400" dirty="0"/>
              <a:t>3D</a:t>
            </a:r>
            <a:r>
              <a:rPr lang="zh-CN" altLang="en-US" sz="2400" dirty="0"/>
              <a:t>显著性检测当中</a:t>
            </a:r>
            <a:endParaRPr lang="en-US" altLang="zh-CN" sz="2400" dirty="0"/>
          </a:p>
          <a:p>
            <a:pPr marL="285750" indent="-285750" algn="just">
              <a:lnSpc>
                <a:spcPct val="150000"/>
              </a:lnSpc>
              <a:buFont typeface="Wingdings" panose="05000000000000000000" pitchFamily="2" charset="2"/>
              <a:buChar char="Ø"/>
            </a:pPr>
            <a:r>
              <a:rPr lang="zh-CN" altLang="en-US" sz="2400" dirty="0"/>
              <a:t>使用流行排序算法对全局对比特征图做局部的优化生成扩散显著性</a:t>
            </a:r>
            <a:endParaRPr lang="en-US" altLang="zh-CN" sz="2400" dirty="0"/>
          </a:p>
          <a:p>
            <a:pPr marL="285750" indent="-285750" algn="just">
              <a:lnSpc>
                <a:spcPct val="150000"/>
              </a:lnSpc>
              <a:buFont typeface="Wingdings" panose="05000000000000000000" pitchFamily="2" charset="2"/>
              <a:buChar char="Ø"/>
            </a:pPr>
            <a:r>
              <a:rPr lang="zh-CN" altLang="en-US" sz="2400" dirty="0"/>
              <a:t>根据特征图的三维空间分布差异作为权重对特征同加权融合</a:t>
            </a:r>
          </a:p>
        </p:txBody>
      </p:sp>
    </p:spTree>
    <p:extLst>
      <p:ext uri="{BB962C8B-B14F-4D97-AF65-F5344CB8AC3E}">
        <p14:creationId xmlns:p14="http://schemas.microsoft.com/office/powerpoint/2010/main" val="4259417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5417" y="370757"/>
            <a:ext cx="6872727" cy="6063749"/>
          </a:xfrm>
          <a:prstGeom prst="rect">
            <a:avLst/>
          </a:prstGeom>
        </p:spPr>
      </p:pic>
      <p:sp>
        <p:nvSpPr>
          <p:cNvPr id="6" name="矩形 5"/>
          <p:cNvSpPr/>
          <p:nvPr/>
        </p:nvSpPr>
        <p:spPr>
          <a:xfrm>
            <a:off x="1010530" y="3695799"/>
            <a:ext cx="3592205" cy="79667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30644" y="3766020"/>
            <a:ext cx="1688004" cy="6049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620909" y="5135426"/>
            <a:ext cx="2146371" cy="60496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537641" y="1674495"/>
            <a:ext cx="4027990" cy="3067292"/>
            <a:chOff x="7537641" y="1674495"/>
            <a:chExt cx="4027990" cy="3067292"/>
          </a:xfrm>
        </p:grpSpPr>
        <p:sp>
          <p:nvSpPr>
            <p:cNvPr id="10" name="文本框 9"/>
            <p:cNvSpPr txBox="1"/>
            <p:nvPr/>
          </p:nvSpPr>
          <p:spPr>
            <a:xfrm>
              <a:off x="7667486" y="1776980"/>
              <a:ext cx="3768301" cy="240065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2000" dirty="0"/>
                <a:t>视差选择机制的应用</a:t>
              </a:r>
              <a:endParaRPr lang="en-US" altLang="zh-CN" sz="2000" dirty="0"/>
            </a:p>
            <a:p>
              <a:pPr marL="285750" indent="-285750" algn="just">
                <a:lnSpc>
                  <a:spcPct val="150000"/>
                </a:lnSpc>
                <a:buFont typeface="Arial" panose="020B0604020202020204" pitchFamily="34" charset="0"/>
                <a:buChar char="•"/>
              </a:pPr>
              <a:r>
                <a:rPr lang="zh-CN" altLang="en-US" sz="2000" dirty="0"/>
                <a:t>流行排序生成</a:t>
              </a:r>
              <a:r>
                <a:rPr lang="en-US" altLang="zh-CN" sz="2000" dirty="0"/>
                <a:t>depth</a:t>
              </a:r>
              <a:r>
                <a:rPr lang="zh-CN" altLang="en-US" sz="2000" dirty="0"/>
                <a:t>和</a:t>
              </a:r>
              <a:r>
                <a:rPr lang="en-US" altLang="zh-CN" sz="2000" dirty="0"/>
                <a:t>RGB</a:t>
              </a:r>
              <a:r>
                <a:rPr lang="zh-CN" altLang="en-US" sz="2000" dirty="0"/>
                <a:t>的扩散图</a:t>
              </a:r>
              <a:endParaRPr lang="en-US" altLang="zh-CN" sz="2000" dirty="0"/>
            </a:p>
            <a:p>
              <a:pPr marL="285750" indent="-285750" algn="just">
                <a:lnSpc>
                  <a:spcPct val="150000"/>
                </a:lnSpc>
                <a:buFont typeface="Arial" panose="020B0604020202020204" pitchFamily="34" charset="0"/>
                <a:buChar char="•"/>
              </a:pPr>
              <a:r>
                <a:rPr lang="zh-CN" altLang="en-US" sz="2000" dirty="0"/>
                <a:t>依据空间分布方差定权的加权融合方法</a:t>
              </a:r>
            </a:p>
          </p:txBody>
        </p:sp>
        <p:sp>
          <p:nvSpPr>
            <p:cNvPr id="11" name="矩形: 圆角 10"/>
            <p:cNvSpPr/>
            <p:nvPr/>
          </p:nvSpPr>
          <p:spPr>
            <a:xfrm>
              <a:off x="7537641" y="1674495"/>
              <a:ext cx="4027990" cy="30672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20002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040DC-29F0-4445-90EC-1953B458967B}"/>
              </a:ext>
            </a:extLst>
          </p:cNvPr>
          <p:cNvSpPr>
            <a:spLocks noGrp="1"/>
          </p:cNvSpPr>
          <p:nvPr>
            <p:ph type="title"/>
          </p:nvPr>
        </p:nvSpPr>
        <p:spPr/>
        <p:txBody>
          <a:bodyPr/>
          <a:lstStyle/>
          <a:p>
            <a:r>
              <a:rPr lang="zh-CN" altLang="en-US" dirty="0"/>
              <a:t>视差选择机制</a:t>
            </a:r>
          </a:p>
        </p:txBody>
      </p:sp>
      <p:sp>
        <p:nvSpPr>
          <p:cNvPr id="3" name="内容占位符 2">
            <a:extLst>
              <a:ext uri="{FF2B5EF4-FFF2-40B4-BE49-F238E27FC236}">
                <a16:creationId xmlns:a16="http://schemas.microsoft.com/office/drawing/2014/main" id="{84DFDBDE-A83C-4F5B-8B36-C8A58076D528}"/>
              </a:ext>
            </a:extLst>
          </p:cNvPr>
          <p:cNvSpPr>
            <a:spLocks noGrp="1"/>
          </p:cNvSpPr>
          <p:nvPr>
            <p:ph idx="1"/>
          </p:nvPr>
        </p:nvSpPr>
        <p:spPr>
          <a:xfrm>
            <a:off x="838200" y="1485457"/>
            <a:ext cx="10515600" cy="4351338"/>
          </a:xfrm>
        </p:spPr>
        <p:txBody>
          <a:bodyPr/>
          <a:lstStyle/>
          <a:p>
            <a:pPr>
              <a:lnSpc>
                <a:spcPct val="150000"/>
              </a:lnSpc>
            </a:pPr>
            <a:r>
              <a:rPr lang="en-US" altLang="zh-CN" sz="2000" dirty="0">
                <a:latin typeface="+mn-ea"/>
                <a:cs typeface="Arial Unicode MS" panose="020B0604020202020204" pitchFamily="34" charset="-122"/>
              </a:rPr>
              <a:t>HVS</a:t>
            </a:r>
            <a:r>
              <a:rPr lang="zh-CN" altLang="en-US" sz="2000" dirty="0">
                <a:latin typeface="+mn-ea"/>
                <a:cs typeface="Arial Unicode MS" panose="020B0604020202020204" pitchFamily="34" charset="-122"/>
              </a:rPr>
              <a:t>对深度的感知很大程度来自于对双眼视差信息的处理。双目视觉细胞对特定的视差值产生更高的触发率，这种特性叫做</a:t>
            </a:r>
            <a:r>
              <a:rPr lang="zh-CN" altLang="en-US" sz="2000" u="sng" dirty="0">
                <a:latin typeface="+mn-ea"/>
                <a:cs typeface="Arial Unicode MS" panose="020B0604020202020204" pitchFamily="34" charset="-122"/>
              </a:rPr>
              <a:t>视差选择机制</a:t>
            </a:r>
            <a:endParaRPr lang="en-US" altLang="zh-CN" sz="2000" u="sng" dirty="0">
              <a:latin typeface="+mn-ea"/>
              <a:cs typeface="Arial Unicode MS" panose="020B0604020202020204" pitchFamily="34" charset="-122"/>
            </a:endParaRPr>
          </a:p>
          <a:p>
            <a:pPr>
              <a:lnSpc>
                <a:spcPct val="150000"/>
              </a:lnSpc>
            </a:pPr>
            <a:r>
              <a:rPr lang="en-US" altLang="zh-CN" sz="2000" dirty="0"/>
              <a:t>(G. C. </a:t>
            </a:r>
            <a:r>
              <a:rPr lang="en-US" altLang="zh-CN" sz="2000" dirty="0" err="1"/>
              <a:t>Deangelis</a:t>
            </a:r>
            <a:r>
              <a:rPr lang="en-US" altLang="zh-CN" sz="2000" dirty="0"/>
              <a:t>, 1998)</a:t>
            </a:r>
            <a:r>
              <a:rPr lang="zh-CN" altLang="en-US" sz="2000" dirty="0"/>
              <a:t>发现对不同区域的</a:t>
            </a:r>
            <a:r>
              <a:rPr lang="en-US" altLang="zh-CN" sz="2000" dirty="0"/>
              <a:t>MT</a:t>
            </a:r>
            <a:r>
              <a:rPr lang="zh-CN" altLang="en-US" sz="2000" dirty="0"/>
              <a:t>区细胞集合刺激，能够影响对深度的判断。</a:t>
            </a:r>
            <a:r>
              <a:rPr lang="en-US" altLang="zh-CN" sz="2000" dirty="0"/>
              <a:t>MT</a:t>
            </a:r>
            <a:r>
              <a:rPr lang="zh-CN" altLang="en-US" sz="2000" dirty="0"/>
              <a:t>区最早建立了视差选择机制和深度感知之间的联系</a:t>
            </a:r>
          </a:p>
          <a:p>
            <a:endParaRPr lang="zh-CN" altLang="en-US" dirty="0"/>
          </a:p>
        </p:txBody>
      </p:sp>
      <p:pic>
        <p:nvPicPr>
          <p:cNvPr id="4" name="图片 3">
            <a:extLst>
              <a:ext uri="{FF2B5EF4-FFF2-40B4-BE49-F238E27FC236}">
                <a16:creationId xmlns:a16="http://schemas.microsoft.com/office/drawing/2014/main" id="{F34633C9-49CF-49C3-8949-2A89A6279A61}"/>
              </a:ext>
            </a:extLst>
          </p:cNvPr>
          <p:cNvPicPr>
            <a:picLocks noChangeAspect="1"/>
          </p:cNvPicPr>
          <p:nvPr/>
        </p:nvPicPr>
        <p:blipFill>
          <a:blip r:embed="rId3"/>
          <a:stretch>
            <a:fillRect/>
          </a:stretch>
        </p:blipFill>
        <p:spPr>
          <a:xfrm>
            <a:off x="1065367" y="3798778"/>
            <a:ext cx="3732775" cy="2603806"/>
          </a:xfrm>
          <a:prstGeom prst="rect">
            <a:avLst/>
          </a:prstGeom>
        </p:spPr>
      </p:pic>
      <p:pic>
        <p:nvPicPr>
          <p:cNvPr id="5" name="图片 4">
            <a:extLst>
              <a:ext uri="{FF2B5EF4-FFF2-40B4-BE49-F238E27FC236}">
                <a16:creationId xmlns:a16="http://schemas.microsoft.com/office/drawing/2014/main" id="{3AC2E15A-E035-4C37-A273-1709F7D4276F}"/>
              </a:ext>
            </a:extLst>
          </p:cNvPr>
          <p:cNvPicPr>
            <a:picLocks noChangeAspect="1"/>
          </p:cNvPicPr>
          <p:nvPr/>
        </p:nvPicPr>
        <p:blipFill>
          <a:blip r:embed="rId4"/>
          <a:stretch>
            <a:fillRect/>
          </a:stretch>
        </p:blipFill>
        <p:spPr>
          <a:xfrm>
            <a:off x="5250426" y="3902330"/>
            <a:ext cx="2117464" cy="2500254"/>
          </a:xfrm>
          <a:prstGeom prst="rect">
            <a:avLst/>
          </a:prstGeom>
        </p:spPr>
      </p:pic>
      <p:pic>
        <p:nvPicPr>
          <p:cNvPr id="6" name="图片 5">
            <a:extLst>
              <a:ext uri="{FF2B5EF4-FFF2-40B4-BE49-F238E27FC236}">
                <a16:creationId xmlns:a16="http://schemas.microsoft.com/office/drawing/2014/main" id="{A2906742-76CE-42D3-A879-2CB4ECF07BE9}"/>
              </a:ext>
            </a:extLst>
          </p:cNvPr>
          <p:cNvPicPr>
            <a:picLocks noChangeAspect="1"/>
          </p:cNvPicPr>
          <p:nvPr/>
        </p:nvPicPr>
        <p:blipFill>
          <a:blip r:embed="rId5"/>
          <a:stretch>
            <a:fillRect/>
          </a:stretch>
        </p:blipFill>
        <p:spPr>
          <a:xfrm>
            <a:off x="8059531" y="3923483"/>
            <a:ext cx="2982095" cy="2479101"/>
          </a:xfrm>
          <a:prstGeom prst="rect">
            <a:avLst/>
          </a:prstGeom>
        </p:spPr>
      </p:pic>
    </p:spTree>
    <p:extLst>
      <p:ext uri="{BB962C8B-B14F-4D97-AF65-F5344CB8AC3E}">
        <p14:creationId xmlns:p14="http://schemas.microsoft.com/office/powerpoint/2010/main" val="3440229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164" y="292072"/>
            <a:ext cx="10515600" cy="1325563"/>
          </a:xfrm>
        </p:spPr>
        <p:txBody>
          <a:bodyPr>
            <a:normAutofit/>
          </a:bodyPr>
          <a:lstStyle/>
          <a:p>
            <a:pPr>
              <a:lnSpc>
                <a:spcPct val="150000"/>
              </a:lnSpc>
            </a:pPr>
            <a:r>
              <a:rPr lang="zh-CN" altLang="en-US" dirty="0">
                <a:latin typeface="+mj-ea"/>
              </a:rPr>
              <a:t>视差选择特征</a:t>
            </a:r>
            <a:r>
              <a:rPr lang="en-US" altLang="zh-CN" dirty="0">
                <a:latin typeface="+mj-ea"/>
              </a:rPr>
              <a:t>——</a:t>
            </a:r>
            <a:r>
              <a:rPr lang="zh-CN" altLang="en-US" dirty="0">
                <a:latin typeface="+mj-ea"/>
              </a:rPr>
              <a:t>生物学角度</a:t>
            </a:r>
          </a:p>
        </p:txBody>
      </p:sp>
      <p:sp>
        <p:nvSpPr>
          <p:cNvPr id="3" name="矩形 2"/>
          <p:cNvSpPr/>
          <p:nvPr/>
        </p:nvSpPr>
        <p:spPr>
          <a:xfrm>
            <a:off x="647990" y="1908326"/>
            <a:ext cx="7617884" cy="923330"/>
          </a:xfrm>
          <a:prstGeom prst="rect">
            <a:avLst/>
          </a:prstGeom>
        </p:spPr>
        <p:txBody>
          <a:bodyPr wrap="square">
            <a:spAutoFit/>
          </a:bodyPr>
          <a:lstStyle/>
          <a:p>
            <a:pPr algn="just">
              <a:lnSpc>
                <a:spcPct val="150000"/>
              </a:lnSpc>
            </a:pPr>
            <a:r>
              <a:rPr lang="zh-CN" altLang="en-US" dirty="0">
                <a:latin typeface="+mn-ea"/>
              </a:rPr>
              <a:t>根据</a:t>
            </a:r>
            <a:r>
              <a:rPr lang="en-US" altLang="zh-CN" dirty="0" err="1">
                <a:latin typeface="+mn-ea"/>
              </a:rPr>
              <a:t>Deangelis</a:t>
            </a:r>
            <a:r>
              <a:rPr lang="zh-CN" altLang="en-US" dirty="0">
                <a:latin typeface="+mn-ea"/>
              </a:rPr>
              <a:t>的生理学观测结果，</a:t>
            </a:r>
            <a:r>
              <a:rPr lang="en-US" altLang="zh-CN" dirty="0">
                <a:latin typeface="+mn-ea"/>
              </a:rPr>
              <a:t>MT</a:t>
            </a:r>
            <a:r>
              <a:rPr lang="zh-CN" altLang="en-US" dirty="0">
                <a:latin typeface="+mn-ea"/>
              </a:rPr>
              <a:t>区的视差选择细胞根据其偏爱视差可以分为</a:t>
            </a:r>
            <a:r>
              <a:rPr lang="en-US" altLang="zh-CN" dirty="0">
                <a:latin typeface="+mn-ea"/>
              </a:rPr>
              <a:t>13</a:t>
            </a:r>
            <a:r>
              <a:rPr lang="zh-CN" altLang="en-US" dirty="0">
                <a:latin typeface="+mn-ea"/>
              </a:rPr>
              <a:t>类，而每一类响应曲线可以用一个</a:t>
            </a:r>
            <a:r>
              <a:rPr lang="en-US" altLang="zh-CN" dirty="0">
                <a:latin typeface="+mn-ea"/>
              </a:rPr>
              <a:t>5</a:t>
            </a:r>
            <a:r>
              <a:rPr lang="zh-CN" altLang="en-US" dirty="0">
                <a:latin typeface="+mn-ea"/>
              </a:rPr>
              <a:t>参数的</a:t>
            </a:r>
            <a:r>
              <a:rPr lang="en-US" altLang="zh-CN" dirty="0">
                <a:latin typeface="+mn-ea"/>
              </a:rPr>
              <a:t>Gabor</a:t>
            </a:r>
            <a:r>
              <a:rPr lang="zh-CN" altLang="en-US" dirty="0">
                <a:latin typeface="+mn-ea"/>
              </a:rPr>
              <a:t>函数来描述：</a:t>
            </a:r>
            <a:endParaRPr lang="en-US" altLang="zh-CN" dirty="0">
              <a:latin typeface="+mn-ea"/>
            </a:endParaRPr>
          </a:p>
        </p:txBody>
      </p:sp>
      <p:pic>
        <p:nvPicPr>
          <p:cNvPr id="4" name="图片 3">
            <a:extLst>
              <a:ext uri="{FF2B5EF4-FFF2-40B4-BE49-F238E27FC236}">
                <a16:creationId xmlns:a16="http://schemas.microsoft.com/office/drawing/2014/main" id="{8AC7F94F-227B-4ABB-AAFA-7A2A8C07FAD5}"/>
              </a:ext>
            </a:extLst>
          </p:cNvPr>
          <p:cNvPicPr>
            <a:picLocks noChangeAspect="1"/>
          </p:cNvPicPr>
          <p:nvPr/>
        </p:nvPicPr>
        <p:blipFill>
          <a:blip r:embed="rId3"/>
          <a:stretch>
            <a:fillRect/>
          </a:stretch>
        </p:blipFill>
        <p:spPr>
          <a:xfrm>
            <a:off x="8197048" y="582763"/>
            <a:ext cx="3900937" cy="5867197"/>
          </a:xfrm>
          <a:prstGeom prst="rect">
            <a:avLst/>
          </a:prstGeom>
        </p:spPr>
      </p:pic>
      <p:pic>
        <p:nvPicPr>
          <p:cNvPr id="6" name="图片 5">
            <a:extLst>
              <a:ext uri="{FF2B5EF4-FFF2-40B4-BE49-F238E27FC236}">
                <a16:creationId xmlns:a16="http://schemas.microsoft.com/office/drawing/2014/main" id="{6C76321B-B63C-4373-B6A5-8DF01A810158}"/>
              </a:ext>
            </a:extLst>
          </p:cNvPr>
          <p:cNvPicPr>
            <a:picLocks noChangeAspect="1"/>
          </p:cNvPicPr>
          <p:nvPr/>
        </p:nvPicPr>
        <p:blipFill>
          <a:blip r:embed="rId4"/>
          <a:stretch>
            <a:fillRect/>
          </a:stretch>
        </p:blipFill>
        <p:spPr>
          <a:xfrm>
            <a:off x="706329" y="2990405"/>
            <a:ext cx="7352381" cy="390476"/>
          </a:xfrm>
          <a:prstGeom prst="rect">
            <a:avLst/>
          </a:prstGeom>
        </p:spPr>
      </p:pic>
      <p:pic>
        <p:nvPicPr>
          <p:cNvPr id="7" name="图片 6">
            <a:extLst>
              <a:ext uri="{FF2B5EF4-FFF2-40B4-BE49-F238E27FC236}">
                <a16:creationId xmlns:a16="http://schemas.microsoft.com/office/drawing/2014/main" id="{B320AC92-B33F-4ECD-A038-D41CA01A8AB6}"/>
              </a:ext>
            </a:extLst>
          </p:cNvPr>
          <p:cNvPicPr>
            <a:picLocks noChangeAspect="1"/>
          </p:cNvPicPr>
          <p:nvPr/>
        </p:nvPicPr>
        <p:blipFill>
          <a:blip r:embed="rId5"/>
          <a:stretch>
            <a:fillRect/>
          </a:stretch>
        </p:blipFill>
        <p:spPr>
          <a:xfrm>
            <a:off x="706329" y="4936527"/>
            <a:ext cx="3442884" cy="433113"/>
          </a:xfrm>
          <a:prstGeom prst="rect">
            <a:avLst/>
          </a:prstGeom>
        </p:spPr>
      </p:pic>
      <p:sp>
        <p:nvSpPr>
          <p:cNvPr id="8" name="文本框 7">
            <a:extLst>
              <a:ext uri="{FF2B5EF4-FFF2-40B4-BE49-F238E27FC236}">
                <a16:creationId xmlns:a16="http://schemas.microsoft.com/office/drawing/2014/main" id="{F86868DA-96DE-4B13-9BD9-2E1456F5CE71}"/>
              </a:ext>
            </a:extLst>
          </p:cNvPr>
          <p:cNvSpPr txBox="1"/>
          <p:nvPr/>
        </p:nvSpPr>
        <p:spPr>
          <a:xfrm>
            <a:off x="647990" y="3489290"/>
            <a:ext cx="7617884" cy="1338828"/>
          </a:xfrm>
          <a:prstGeom prst="rect">
            <a:avLst/>
          </a:prstGeom>
          <a:noFill/>
        </p:spPr>
        <p:txBody>
          <a:bodyPr wrap="square" rtlCol="0">
            <a:spAutoFit/>
          </a:bodyPr>
          <a:lstStyle/>
          <a:p>
            <a:pPr>
              <a:lnSpc>
                <a:spcPct val="150000"/>
              </a:lnSpc>
            </a:pPr>
            <a:r>
              <a:rPr lang="zh-CN" altLang="en-US" dirty="0"/>
              <a:t>对</a:t>
            </a:r>
            <a:r>
              <a:rPr lang="en-US" altLang="zh-CN" dirty="0"/>
              <a:t>13</a:t>
            </a:r>
            <a:r>
              <a:rPr lang="zh-CN" altLang="en-US" dirty="0"/>
              <a:t>条响应曲线求</a:t>
            </a:r>
            <a:r>
              <a:rPr lang="en-US" altLang="zh-CN" dirty="0"/>
              <a:t>max-pooling</a:t>
            </a:r>
            <a:r>
              <a:rPr lang="zh-CN" altLang="en-US" dirty="0"/>
              <a:t>，得到特定视差值的神经兴奋响应，根据该映射生成一幅从生物学角度出发的视差选择特征，即图像像素对应视差值的响应兴奋度越高，该像素越显著</a:t>
            </a:r>
          </a:p>
        </p:txBody>
      </p:sp>
    </p:spTree>
    <p:extLst>
      <p:ext uri="{BB962C8B-B14F-4D97-AF65-F5344CB8AC3E}">
        <p14:creationId xmlns:p14="http://schemas.microsoft.com/office/powerpoint/2010/main" val="322567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331175" y="1959860"/>
            <a:ext cx="4654099" cy="4272615"/>
          </a:xfrm>
          <a:prstGeom prst="rect">
            <a:avLst/>
          </a:prstGeom>
        </p:spPr>
      </p:pic>
      <p:sp>
        <p:nvSpPr>
          <p:cNvPr id="3" name="文本框 2"/>
          <p:cNvSpPr txBox="1"/>
          <p:nvPr/>
        </p:nvSpPr>
        <p:spPr>
          <a:xfrm>
            <a:off x="867312" y="1651892"/>
            <a:ext cx="5095338" cy="1712135"/>
          </a:xfrm>
          <a:prstGeom prst="rect">
            <a:avLst/>
          </a:prstGeom>
          <a:noFill/>
        </p:spPr>
        <p:txBody>
          <a:bodyPr wrap="square" rtlCol="0">
            <a:spAutoFit/>
          </a:bodyPr>
          <a:lstStyle/>
          <a:p>
            <a:pPr algn="just">
              <a:lnSpc>
                <a:spcPct val="150000"/>
              </a:lnSpc>
            </a:pPr>
            <a:r>
              <a:rPr lang="en-US" altLang="zh-CN" dirty="0">
                <a:latin typeface="+mn-ea"/>
              </a:rPr>
              <a:t>NUS</a:t>
            </a:r>
            <a:r>
              <a:rPr lang="zh-CN" altLang="en-US" dirty="0">
                <a:latin typeface="+mn-ea"/>
              </a:rPr>
              <a:t>是一个包含</a:t>
            </a:r>
            <a:r>
              <a:rPr lang="en-US" altLang="zh-CN" dirty="0">
                <a:latin typeface="+mn-ea"/>
              </a:rPr>
              <a:t>600</a:t>
            </a:r>
            <a:r>
              <a:rPr lang="zh-CN" altLang="en-US" dirty="0">
                <a:latin typeface="+mn-ea"/>
              </a:rPr>
              <a:t>幅图像的</a:t>
            </a:r>
            <a:r>
              <a:rPr lang="en-US" altLang="zh-CN" dirty="0">
                <a:latin typeface="+mn-ea"/>
              </a:rPr>
              <a:t>3D</a:t>
            </a:r>
            <a:r>
              <a:rPr lang="zh-CN" altLang="en-US" dirty="0">
                <a:latin typeface="+mn-ea"/>
              </a:rPr>
              <a:t>注视点数据集，提供了</a:t>
            </a:r>
            <a:r>
              <a:rPr lang="en-US" altLang="zh-CN" dirty="0">
                <a:latin typeface="+mn-ea"/>
              </a:rPr>
              <a:t>RGB</a:t>
            </a:r>
            <a:r>
              <a:rPr lang="zh-CN" altLang="en-US" dirty="0">
                <a:latin typeface="+mn-ea"/>
              </a:rPr>
              <a:t>图像，深度图像以及注视点分布密度图。通过统计计算得到当像素深度值为</a:t>
            </a:r>
            <a:r>
              <a:rPr lang="en-US" altLang="zh-CN" dirty="0">
                <a:latin typeface="+mn-ea"/>
              </a:rPr>
              <a:t>D</a:t>
            </a:r>
            <a:r>
              <a:rPr lang="zh-CN" altLang="en-US" dirty="0">
                <a:latin typeface="+mn-ea"/>
              </a:rPr>
              <a:t>时，它被注视的条件概率</a:t>
            </a:r>
          </a:p>
        </p:txBody>
      </p:sp>
      <mc:AlternateContent xmlns:mc="http://schemas.openxmlformats.org/markup-compatibility/2006" xmlns:a14="http://schemas.microsoft.com/office/drawing/2010/main">
        <mc:Choice Requires="a14">
          <p:sp>
            <p:nvSpPr>
              <p:cNvPr id="5" name="文本框 4"/>
              <p:cNvSpPr txBox="1"/>
              <p:nvPr/>
            </p:nvSpPr>
            <p:spPr>
              <a:xfrm>
                <a:off x="1578013" y="3509469"/>
                <a:ext cx="3172087"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𝐷𝑆</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den>
                      </m:f>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578013" y="3509469"/>
                <a:ext cx="3172087" cy="586699"/>
              </a:xfrm>
              <a:prstGeom prst="rect">
                <a:avLst/>
              </a:prstGeom>
              <a:blipFill>
                <a:blip r:embed="rId4"/>
                <a:stretch>
                  <a:fillRect/>
                </a:stretch>
              </a:blipFill>
            </p:spPr>
            <p:txBody>
              <a:bodyPr/>
              <a:lstStyle/>
              <a:p>
                <a:r>
                  <a:rPr lang="zh-CN" altLang="en-US">
                    <a:noFill/>
                  </a:rPr>
                  <a:t> </a:t>
                </a:r>
              </a:p>
            </p:txBody>
          </p:sp>
        </mc:Fallback>
      </mc:AlternateContent>
      <p:sp>
        <p:nvSpPr>
          <p:cNvPr id="7" name="文本框 6"/>
          <p:cNvSpPr txBox="1"/>
          <p:nvPr/>
        </p:nvSpPr>
        <p:spPr>
          <a:xfrm>
            <a:off x="867312" y="4281462"/>
            <a:ext cx="3797450" cy="369332"/>
          </a:xfrm>
          <a:prstGeom prst="rect">
            <a:avLst/>
          </a:prstGeom>
          <a:noFill/>
        </p:spPr>
        <p:txBody>
          <a:bodyPr wrap="square" rtlCol="0">
            <a:spAutoFit/>
          </a:bodyPr>
          <a:lstStyle/>
          <a:p>
            <a:r>
              <a:rPr lang="zh-CN" altLang="en-US" dirty="0"/>
              <a:t>该分布图可以拟合成函数：</a:t>
            </a:r>
          </a:p>
        </p:txBody>
      </p:sp>
      <p:sp>
        <p:nvSpPr>
          <p:cNvPr id="8" name="文本框 7"/>
          <p:cNvSpPr txBox="1"/>
          <p:nvPr/>
        </p:nvSpPr>
        <p:spPr>
          <a:xfrm>
            <a:off x="867312" y="5492162"/>
            <a:ext cx="5278056" cy="369332"/>
          </a:xfrm>
          <a:prstGeom prst="rect">
            <a:avLst/>
          </a:prstGeom>
          <a:noFill/>
        </p:spPr>
        <p:txBody>
          <a:bodyPr wrap="square" rtlCol="0">
            <a:spAutoFit/>
          </a:bodyPr>
          <a:lstStyle/>
          <a:p>
            <a:pPr algn="just"/>
            <a:r>
              <a:rPr lang="zh-CN" altLang="en-US" dirty="0"/>
              <a:t>作为从统计角度出发生成的另一幅视差选择特征图</a:t>
            </a:r>
          </a:p>
        </p:txBody>
      </p:sp>
      <p:sp>
        <p:nvSpPr>
          <p:cNvPr id="11" name="标题 1">
            <a:extLst>
              <a:ext uri="{FF2B5EF4-FFF2-40B4-BE49-F238E27FC236}">
                <a16:creationId xmlns:a16="http://schemas.microsoft.com/office/drawing/2014/main" id="{B1C29BC6-0396-40FB-A503-CBD051F6E1F6}"/>
              </a:ext>
            </a:extLst>
          </p:cNvPr>
          <p:cNvSpPr>
            <a:spLocks noGrp="1"/>
          </p:cNvSpPr>
          <p:nvPr>
            <p:ph type="title"/>
          </p:nvPr>
        </p:nvSpPr>
        <p:spPr/>
        <p:txBody>
          <a:bodyPr>
            <a:normAutofit/>
          </a:bodyPr>
          <a:lstStyle/>
          <a:p>
            <a:pPr>
              <a:lnSpc>
                <a:spcPct val="150000"/>
              </a:lnSpc>
            </a:pPr>
            <a:r>
              <a:rPr lang="zh-CN" altLang="en-US" dirty="0">
                <a:latin typeface="+mj-ea"/>
              </a:rPr>
              <a:t>视差选择特征</a:t>
            </a:r>
            <a:r>
              <a:rPr lang="en-US" altLang="zh-CN" dirty="0">
                <a:latin typeface="+mj-ea"/>
              </a:rPr>
              <a:t>——</a:t>
            </a:r>
            <a:r>
              <a:rPr lang="zh-CN" altLang="en-US" dirty="0">
                <a:latin typeface="+mj-ea"/>
              </a:rPr>
              <a:t>统计角度</a:t>
            </a:r>
          </a:p>
        </p:txBody>
      </p:sp>
      <p:pic>
        <p:nvPicPr>
          <p:cNvPr id="12" name="图片 11">
            <a:extLst>
              <a:ext uri="{FF2B5EF4-FFF2-40B4-BE49-F238E27FC236}">
                <a16:creationId xmlns:a16="http://schemas.microsoft.com/office/drawing/2014/main" id="{AD67648A-549E-4586-A959-0FD18D42924B}"/>
              </a:ext>
            </a:extLst>
          </p:cNvPr>
          <p:cNvPicPr>
            <a:picLocks noChangeAspect="1"/>
          </p:cNvPicPr>
          <p:nvPr/>
        </p:nvPicPr>
        <p:blipFill>
          <a:blip r:embed="rId5"/>
          <a:stretch>
            <a:fillRect/>
          </a:stretch>
        </p:blipFill>
        <p:spPr>
          <a:xfrm>
            <a:off x="2247872" y="4899949"/>
            <a:ext cx="2038993" cy="453936"/>
          </a:xfrm>
          <a:prstGeom prst="rect">
            <a:avLst/>
          </a:prstGeom>
        </p:spPr>
      </p:pic>
    </p:spTree>
    <p:extLst>
      <p:ext uri="{BB962C8B-B14F-4D97-AF65-F5344CB8AC3E}">
        <p14:creationId xmlns:p14="http://schemas.microsoft.com/office/powerpoint/2010/main" val="232124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6522" y="426052"/>
            <a:ext cx="10515600" cy="1325563"/>
          </a:xfrm>
        </p:spPr>
        <p:txBody>
          <a:bodyPr/>
          <a:lstStyle/>
          <a:p>
            <a:r>
              <a:rPr lang="zh-CN" altLang="en-US" dirty="0">
                <a:latin typeface="+mj-ea"/>
              </a:rPr>
              <a:t>扩散显著性</a:t>
            </a:r>
            <a:r>
              <a:rPr lang="en-US" altLang="zh-CN" dirty="0">
                <a:latin typeface="+mj-ea"/>
              </a:rPr>
              <a:t>——</a:t>
            </a:r>
            <a:r>
              <a:rPr lang="zh-CN" altLang="en-US" dirty="0">
                <a:latin typeface="+mj-ea"/>
              </a:rPr>
              <a:t>流形排序</a:t>
            </a:r>
          </a:p>
        </p:txBody>
      </p:sp>
      <p:pic>
        <p:nvPicPr>
          <p:cNvPr id="4" name="图片 3"/>
          <p:cNvPicPr>
            <a:picLocks noChangeAspect="1"/>
          </p:cNvPicPr>
          <p:nvPr/>
        </p:nvPicPr>
        <p:blipFill rotWithShape="1">
          <a:blip r:embed="rId3"/>
          <a:srcRect t="13929" b="3815"/>
          <a:stretch/>
        </p:blipFill>
        <p:spPr>
          <a:xfrm>
            <a:off x="6617109" y="3221828"/>
            <a:ext cx="4237703" cy="3235043"/>
          </a:xfrm>
          <a:prstGeom prst="rect">
            <a:avLst/>
          </a:prstGeom>
          <a:ln>
            <a:solidFill>
              <a:schemeClr val="bg1">
                <a:lumMod val="50000"/>
              </a:schemeClr>
            </a:solidFill>
          </a:ln>
        </p:spPr>
      </p:pic>
      <p:sp>
        <p:nvSpPr>
          <p:cNvPr id="3" name="文本框 2"/>
          <p:cNvSpPr txBox="1"/>
          <p:nvPr/>
        </p:nvSpPr>
        <p:spPr>
          <a:xfrm>
            <a:off x="1042219" y="1790392"/>
            <a:ext cx="10137058" cy="147732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000" dirty="0"/>
              <a:t>将超像素当做节点，预先对一些节点进行标注</a:t>
            </a:r>
            <a:r>
              <a:rPr lang="en-US" altLang="zh-CN" sz="2000" dirty="0"/>
              <a:t>(</a:t>
            </a:r>
            <a:r>
              <a:rPr lang="zh-CN" altLang="en-US" sz="2000" dirty="0"/>
              <a:t>显著标注为</a:t>
            </a:r>
            <a:r>
              <a:rPr lang="en-US" altLang="zh-CN" sz="2000" dirty="0"/>
              <a:t>1</a:t>
            </a:r>
            <a:r>
              <a:rPr lang="zh-CN" altLang="en-US" sz="2000" dirty="0"/>
              <a:t>，非显著标注为</a:t>
            </a:r>
            <a:r>
              <a:rPr lang="en-US" altLang="zh-CN" sz="2000" dirty="0"/>
              <a:t>0)</a:t>
            </a:r>
            <a:r>
              <a:rPr lang="zh-CN" altLang="en-US" sz="2000" dirty="0"/>
              <a:t>；</a:t>
            </a:r>
            <a:endParaRPr lang="en-US" altLang="zh-CN" sz="2000" dirty="0"/>
          </a:p>
          <a:p>
            <a:pPr marL="342900" indent="-342900" algn="just">
              <a:lnSpc>
                <a:spcPct val="150000"/>
              </a:lnSpc>
              <a:buFont typeface="Arial" panose="020B0604020202020204" pitchFamily="34" charset="0"/>
              <a:buChar char="•"/>
            </a:pPr>
            <a:r>
              <a:rPr lang="zh-CN" altLang="en-US" sz="2000" dirty="0"/>
              <a:t>根据未标注节点的与标注节点的相关性对未标注节点进行排序；</a:t>
            </a:r>
            <a:endParaRPr lang="en-US" altLang="zh-CN" sz="2000" dirty="0"/>
          </a:p>
          <a:p>
            <a:pPr marL="342900" indent="-342900" algn="just">
              <a:lnSpc>
                <a:spcPct val="150000"/>
              </a:lnSpc>
              <a:buFont typeface="Arial" panose="020B0604020202020204" pitchFamily="34" charset="0"/>
              <a:buChar char="•"/>
            </a:pPr>
            <a:r>
              <a:rPr lang="zh-CN" altLang="en-US" sz="2000" dirty="0"/>
              <a:t>依据排序值函数来计算显著性。</a:t>
            </a:r>
          </a:p>
        </p:txBody>
      </p:sp>
      <p:pic>
        <p:nvPicPr>
          <p:cNvPr id="7" name="图片 6"/>
          <p:cNvPicPr>
            <a:picLocks noChangeAspect="1"/>
          </p:cNvPicPr>
          <p:nvPr/>
        </p:nvPicPr>
        <p:blipFill>
          <a:blip r:embed="rId4"/>
          <a:stretch>
            <a:fillRect/>
          </a:stretch>
        </p:blipFill>
        <p:spPr>
          <a:xfrm>
            <a:off x="1130709" y="4014241"/>
            <a:ext cx="4244708" cy="632515"/>
          </a:xfrm>
          <a:prstGeom prst="rect">
            <a:avLst/>
          </a:prstGeom>
        </p:spPr>
      </p:pic>
      <p:sp>
        <p:nvSpPr>
          <p:cNvPr id="8" name="文本框 7"/>
          <p:cNvSpPr txBox="1"/>
          <p:nvPr/>
        </p:nvSpPr>
        <p:spPr>
          <a:xfrm>
            <a:off x="1130709" y="3421537"/>
            <a:ext cx="4772967" cy="400110"/>
          </a:xfrm>
          <a:prstGeom prst="rect">
            <a:avLst/>
          </a:prstGeom>
          <a:noFill/>
        </p:spPr>
        <p:txBody>
          <a:bodyPr wrap="square" rtlCol="0">
            <a:spAutoFit/>
          </a:bodyPr>
          <a:lstStyle/>
          <a:p>
            <a:pPr algn="just"/>
            <a:r>
              <a:rPr lang="zh-CN" altLang="en-US" sz="2000" b="1" dirty="0"/>
              <a:t>能量函数：</a:t>
            </a:r>
          </a:p>
        </p:txBody>
      </p:sp>
      <p:sp>
        <p:nvSpPr>
          <p:cNvPr id="9" name="文本框 8"/>
          <p:cNvSpPr txBox="1"/>
          <p:nvPr/>
        </p:nvSpPr>
        <p:spPr>
          <a:xfrm>
            <a:off x="1042219" y="4839350"/>
            <a:ext cx="5823724" cy="1477328"/>
          </a:xfrm>
          <a:prstGeom prst="rect">
            <a:avLst/>
          </a:prstGeom>
          <a:noFill/>
        </p:spPr>
        <p:txBody>
          <a:bodyPr wrap="square" rtlCol="0">
            <a:spAutoFit/>
          </a:bodyPr>
          <a:lstStyle/>
          <a:p>
            <a:pPr algn="just">
              <a:lnSpc>
                <a:spcPct val="150000"/>
              </a:lnSpc>
            </a:pPr>
            <a:r>
              <a:rPr lang="zh-CN" altLang="en-US" sz="2000" dirty="0">
                <a:latin typeface="+mn-ea"/>
              </a:rPr>
              <a:t>最小化能量函数求解排序函数使得：</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dirty="0">
                <a:latin typeface="+mn-ea"/>
              </a:rPr>
              <a:t>相邻的节点排序值相似；</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dirty="0">
                <a:latin typeface="+mn-ea"/>
              </a:rPr>
              <a:t>被标注的节点排序值和它的初始标注值相似</a:t>
            </a:r>
          </a:p>
        </p:txBody>
      </p:sp>
    </p:spTree>
    <p:extLst>
      <p:ext uri="{BB962C8B-B14F-4D97-AF65-F5344CB8AC3E}">
        <p14:creationId xmlns:p14="http://schemas.microsoft.com/office/powerpoint/2010/main" val="4039607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474356" y="2734366"/>
            <a:ext cx="3135096" cy="3823352"/>
            <a:chOff x="1261641" y="2607197"/>
            <a:chExt cx="4324252" cy="7164721"/>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499" y="2607197"/>
              <a:ext cx="4082005" cy="3061504"/>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641" y="6226122"/>
              <a:ext cx="4085863" cy="3064397"/>
            </a:xfrm>
            <a:prstGeom prst="rect">
              <a:avLst/>
            </a:prstGeom>
          </p:spPr>
        </p:pic>
        <p:sp>
          <p:nvSpPr>
            <p:cNvPr id="14" name="文本框 13"/>
            <p:cNvSpPr txBox="1"/>
            <p:nvPr/>
          </p:nvSpPr>
          <p:spPr>
            <a:xfrm>
              <a:off x="2752891" y="5571696"/>
              <a:ext cx="2263156" cy="519079"/>
            </a:xfrm>
            <a:prstGeom prst="rect">
              <a:avLst/>
            </a:prstGeom>
            <a:noFill/>
          </p:spPr>
          <p:txBody>
            <a:bodyPr wrap="square" rtlCol="0">
              <a:spAutoFit/>
            </a:bodyPr>
            <a:lstStyle/>
            <a:p>
              <a:r>
                <a:rPr lang="zh-CN" altLang="en-US" sz="1200" dirty="0"/>
                <a:t>全局对比</a:t>
              </a:r>
            </a:p>
          </p:txBody>
        </p:sp>
        <p:sp>
          <p:nvSpPr>
            <p:cNvPr id="15" name="文本框 14"/>
            <p:cNvSpPr txBox="1"/>
            <p:nvPr/>
          </p:nvSpPr>
          <p:spPr>
            <a:xfrm>
              <a:off x="1309842" y="9252839"/>
              <a:ext cx="4276051" cy="519079"/>
            </a:xfrm>
            <a:prstGeom prst="rect">
              <a:avLst/>
            </a:prstGeom>
            <a:noFill/>
          </p:spPr>
          <p:txBody>
            <a:bodyPr wrap="square" rtlCol="0">
              <a:spAutoFit/>
            </a:bodyPr>
            <a:lstStyle/>
            <a:p>
              <a:pPr algn="ctr"/>
              <a:r>
                <a:rPr lang="zh-CN" altLang="en-US" sz="1200" dirty="0"/>
                <a:t>加入局部约束的扩散显著性</a:t>
              </a:r>
            </a:p>
          </p:txBody>
        </p:sp>
      </p:grpSp>
      <p:sp>
        <p:nvSpPr>
          <p:cNvPr id="18" name="文本框 17"/>
          <p:cNvSpPr txBox="1"/>
          <p:nvPr/>
        </p:nvSpPr>
        <p:spPr>
          <a:xfrm>
            <a:off x="1175291" y="1276463"/>
            <a:ext cx="9699511"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n-ea"/>
              </a:rPr>
              <a:t>计算颜色和深度的全局对比图，把结果作为节点的初始标注，最优化能量函数计算所有节点的排序值，作为显著性值</a:t>
            </a:r>
            <a:endParaRPr lang="en-US" altLang="zh-CN" dirty="0">
              <a:latin typeface="+mn-ea"/>
            </a:endParaRPr>
          </a:p>
          <a:p>
            <a:pPr marL="285750" indent="-285750">
              <a:lnSpc>
                <a:spcPct val="150000"/>
              </a:lnSpc>
              <a:buFont typeface="Arial" panose="020B0604020202020204" pitchFamily="34" charset="0"/>
              <a:buChar char="•"/>
            </a:pPr>
            <a:r>
              <a:rPr lang="zh-CN" altLang="en-US" dirty="0">
                <a:latin typeface="+mn-ea"/>
              </a:rPr>
              <a:t>相对于选择边界超像素标注为</a:t>
            </a:r>
            <a:r>
              <a:rPr lang="en-US" altLang="zh-CN" dirty="0">
                <a:latin typeface="+mn-ea"/>
              </a:rPr>
              <a:t>0</a:t>
            </a:r>
            <a:r>
              <a:rPr lang="zh-CN" altLang="en-US" dirty="0">
                <a:latin typeface="+mn-ea"/>
              </a:rPr>
              <a:t>的</a:t>
            </a:r>
            <a:r>
              <a:rPr lang="en-US" altLang="zh-CN" dirty="0">
                <a:latin typeface="+mn-ea"/>
              </a:rPr>
              <a:t>GBMR</a:t>
            </a:r>
            <a:r>
              <a:rPr lang="zh-CN" altLang="en-US" dirty="0">
                <a:latin typeface="+mn-ea"/>
              </a:rPr>
              <a:t>方法，本文更适用于显著性物体在图像边界的情形</a:t>
            </a:r>
            <a:endParaRPr lang="en-US" altLang="zh-CN" dirty="0">
              <a:latin typeface="+mn-ea"/>
            </a:endParaRPr>
          </a:p>
        </p:txBody>
      </p:sp>
      <p:pic>
        <p:nvPicPr>
          <p:cNvPr id="20" name="图片 19"/>
          <p:cNvPicPr>
            <a:picLocks noChangeAspect="1"/>
          </p:cNvPicPr>
          <p:nvPr/>
        </p:nvPicPr>
        <p:blipFill>
          <a:blip r:embed="rId5"/>
          <a:stretch>
            <a:fillRect/>
          </a:stretch>
        </p:blipFill>
        <p:spPr>
          <a:xfrm>
            <a:off x="5388751" y="2734366"/>
            <a:ext cx="5378570" cy="3902408"/>
          </a:xfrm>
          <a:prstGeom prst="rect">
            <a:avLst/>
          </a:prstGeom>
        </p:spPr>
      </p:pic>
      <p:sp>
        <p:nvSpPr>
          <p:cNvPr id="22" name="标题 1"/>
          <p:cNvSpPr>
            <a:spLocks noGrp="1"/>
          </p:cNvSpPr>
          <p:nvPr>
            <p:ph type="title"/>
          </p:nvPr>
        </p:nvSpPr>
        <p:spPr>
          <a:xfrm>
            <a:off x="1097280" y="172842"/>
            <a:ext cx="3889248" cy="1325563"/>
          </a:xfrm>
        </p:spPr>
        <p:txBody>
          <a:bodyPr/>
          <a:lstStyle/>
          <a:p>
            <a:r>
              <a:rPr lang="zh-CN" altLang="en-US" dirty="0">
                <a:latin typeface="+mj-ea"/>
              </a:rPr>
              <a:t>扩散显著性图</a:t>
            </a:r>
          </a:p>
        </p:txBody>
      </p:sp>
    </p:spTree>
    <p:extLst>
      <p:ext uri="{BB962C8B-B14F-4D97-AF65-F5344CB8AC3E}">
        <p14:creationId xmlns:p14="http://schemas.microsoft.com/office/powerpoint/2010/main" val="14023269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4683</TotalTime>
  <Words>1055</Words>
  <Application>Microsoft Office PowerPoint</Application>
  <PresentationFormat>宽屏</PresentationFormat>
  <Paragraphs>77</Paragraphs>
  <Slides>15</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Arial Unicode MS</vt:lpstr>
      <vt:lpstr>等线</vt:lpstr>
      <vt:lpstr>等线 Light</vt:lpstr>
      <vt:lpstr>Arial</vt:lpstr>
      <vt:lpstr>Cambria Math</vt:lpstr>
      <vt:lpstr>Wingdings</vt:lpstr>
      <vt:lpstr>Office 主题​​</vt:lpstr>
      <vt:lpstr>Saliency Guided QoA of 3D Synthesized View</vt:lpstr>
      <vt:lpstr>SMSE</vt:lpstr>
      <vt:lpstr>基于视差选择的3D显著性检测——DTSS</vt:lpstr>
      <vt:lpstr>PowerPoint 演示文稿</vt:lpstr>
      <vt:lpstr>视差选择机制</vt:lpstr>
      <vt:lpstr>视差选择特征——生物学角度</vt:lpstr>
      <vt:lpstr>视差选择特征——统计角度</vt:lpstr>
      <vt:lpstr>扩散显著性——流形排序</vt:lpstr>
      <vt:lpstr>扩散显著性图</vt:lpstr>
      <vt:lpstr>融合策略</vt:lpstr>
      <vt:lpstr>DTSS性能比较</vt:lpstr>
      <vt:lpstr>DTSS处理结果</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Disparity Tuning Guided Stereoscopic Saliency Detection in Perceptual Domain </dc:title>
  <dc:creator>刘迪</dc:creator>
  <cp:lastModifiedBy>刘迪</cp:lastModifiedBy>
  <cp:revision>124</cp:revision>
  <dcterms:created xsi:type="dcterms:W3CDTF">2017-02-23T13:11:40Z</dcterms:created>
  <dcterms:modified xsi:type="dcterms:W3CDTF">2017-08-22T08:41:55Z</dcterms:modified>
</cp:coreProperties>
</file>